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gif" ContentType="image/gif"/>
  <Default Extension="vml" ContentType="application/vnd.openxmlformats-officedocument.vmlDrawing"/>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52"/>
  </p:notesMasterIdLst>
  <p:sldIdLst>
    <p:sldId id="374" r:id="rId2"/>
    <p:sldId id="368" r:id="rId3"/>
    <p:sldId id="369" r:id="rId4"/>
    <p:sldId id="269" r:id="rId5"/>
    <p:sldId id="375" r:id="rId6"/>
    <p:sldId id="380" r:id="rId7"/>
    <p:sldId id="397" r:id="rId8"/>
    <p:sldId id="314" r:id="rId9"/>
    <p:sldId id="315" r:id="rId10"/>
    <p:sldId id="384" r:id="rId11"/>
    <p:sldId id="332" r:id="rId12"/>
    <p:sldId id="333" r:id="rId13"/>
    <p:sldId id="346" r:id="rId14"/>
    <p:sldId id="398" r:id="rId15"/>
    <p:sldId id="270" r:id="rId16"/>
    <p:sldId id="268" r:id="rId17"/>
    <p:sldId id="264" r:id="rId18"/>
    <p:sldId id="265" r:id="rId19"/>
    <p:sldId id="266" r:id="rId20"/>
    <p:sldId id="267" r:id="rId21"/>
    <p:sldId id="403" r:id="rId22"/>
    <p:sldId id="399" r:id="rId23"/>
    <p:sldId id="262" r:id="rId24"/>
    <p:sldId id="279" r:id="rId25"/>
    <p:sldId id="284" r:id="rId26"/>
    <p:sldId id="285" r:id="rId27"/>
    <p:sldId id="404" r:id="rId28"/>
    <p:sldId id="405" r:id="rId29"/>
    <p:sldId id="388" r:id="rId30"/>
    <p:sldId id="400" r:id="rId31"/>
    <p:sldId id="287" r:id="rId32"/>
    <p:sldId id="292" r:id="rId33"/>
    <p:sldId id="294" r:id="rId34"/>
    <p:sldId id="295" r:id="rId35"/>
    <p:sldId id="402" r:id="rId36"/>
    <p:sldId id="323" r:id="rId37"/>
    <p:sldId id="324" r:id="rId38"/>
    <p:sldId id="401" r:id="rId39"/>
    <p:sldId id="353" r:id="rId40"/>
    <p:sldId id="358" r:id="rId41"/>
    <p:sldId id="364" r:id="rId42"/>
    <p:sldId id="311" r:id="rId43"/>
    <p:sldId id="312" r:id="rId44"/>
    <p:sldId id="313" r:id="rId45"/>
    <p:sldId id="382" r:id="rId46"/>
    <p:sldId id="383" r:id="rId47"/>
    <p:sldId id="394" r:id="rId48"/>
    <p:sldId id="395" r:id="rId49"/>
    <p:sldId id="396" r:id="rId50"/>
    <p:sldId id="391"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272" y="-420"/>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45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C3BB3-B17B-4C1F-A432-07B6CEC98A4B}" type="datetimeFigureOut">
              <a:rPr lang="en-US" smtClean="0"/>
              <a:t>6/1/2016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8E7716-5F78-4EE8-8F77-A4E9EAF0A52E}" type="slidenum">
              <a:rPr lang="en-US" smtClean="0"/>
              <a:t>‹#›</a:t>
            </a:fld>
            <a:endParaRPr lang="en-US"/>
          </a:p>
        </p:txBody>
      </p:sp>
    </p:spTree>
    <p:extLst>
      <p:ext uri="{BB962C8B-B14F-4D97-AF65-F5344CB8AC3E}">
        <p14:creationId xmlns:p14="http://schemas.microsoft.com/office/powerpoint/2010/main" val="126127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from TROPOZ in Beltsville, MD measuring high ozone in the PBL during the day and the resulting nighttime residual layer of high ozone that affects the next day’s PBL and surface amounts. In conjunction with MD Dept. of Environment.</a:t>
            </a:r>
            <a:endParaRPr lang="en-US" dirty="0"/>
          </a:p>
        </p:txBody>
      </p:sp>
      <p:sp>
        <p:nvSpPr>
          <p:cNvPr id="4" name="Slide Number Placeholder 3"/>
          <p:cNvSpPr>
            <a:spLocks noGrp="1"/>
          </p:cNvSpPr>
          <p:nvPr>
            <p:ph type="sldNum" sz="quarter" idx="10"/>
          </p:nvPr>
        </p:nvSpPr>
        <p:spPr/>
        <p:txBody>
          <a:bodyPr/>
          <a:lstStyle/>
          <a:p>
            <a:fld id="{75F900B7-9888-4AD6-BC4F-0E1F74A5F712}" type="slidenum">
              <a:rPr lang="en-US" smtClean="0"/>
              <a:t>19</a:t>
            </a:fld>
            <a:endParaRPr lang="en-US"/>
          </a:p>
        </p:txBody>
      </p:sp>
    </p:spTree>
    <p:extLst>
      <p:ext uri="{BB962C8B-B14F-4D97-AF65-F5344CB8AC3E}">
        <p14:creationId xmlns:p14="http://schemas.microsoft.com/office/powerpoint/2010/main" val="3322974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McGee and Sullivan</a:t>
            </a:r>
            <a:r>
              <a:rPr lang="en-US" baseline="0" dirty="0" smtClean="0"/>
              <a:t> observations at KORUS </a:t>
            </a:r>
            <a:r>
              <a:rPr lang="en-US" b="1" baseline="0" dirty="0" smtClean="0"/>
              <a:t>last week.</a:t>
            </a:r>
            <a:endParaRPr lang="en-US" b="1" dirty="0"/>
          </a:p>
        </p:txBody>
      </p:sp>
      <p:sp>
        <p:nvSpPr>
          <p:cNvPr id="4" name="Slide Number Placeholder 3"/>
          <p:cNvSpPr>
            <a:spLocks noGrp="1"/>
          </p:cNvSpPr>
          <p:nvPr>
            <p:ph type="sldNum" sz="quarter" idx="10"/>
          </p:nvPr>
        </p:nvSpPr>
        <p:spPr/>
        <p:txBody>
          <a:bodyPr/>
          <a:lstStyle/>
          <a:p>
            <a:fld id="{75F900B7-9888-4AD6-BC4F-0E1F74A5F712}" type="slidenum">
              <a:rPr lang="en-US" smtClean="0"/>
              <a:t>20</a:t>
            </a:fld>
            <a:endParaRPr lang="en-US"/>
          </a:p>
        </p:txBody>
      </p:sp>
    </p:spTree>
    <p:extLst>
      <p:ext uri="{BB962C8B-B14F-4D97-AF65-F5344CB8AC3E}">
        <p14:creationId xmlns:p14="http://schemas.microsoft.com/office/powerpoint/2010/main" val="3414709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McGee and Sullivan</a:t>
            </a:r>
            <a:r>
              <a:rPr lang="en-US" baseline="0" dirty="0" smtClean="0"/>
              <a:t> observations at KORUS </a:t>
            </a:r>
            <a:r>
              <a:rPr lang="en-US" b="1" baseline="0" dirty="0" smtClean="0"/>
              <a:t>last week.</a:t>
            </a:r>
            <a:endParaRPr lang="en-US" b="1" dirty="0"/>
          </a:p>
        </p:txBody>
      </p:sp>
      <p:sp>
        <p:nvSpPr>
          <p:cNvPr id="4" name="Slide Number Placeholder 3"/>
          <p:cNvSpPr>
            <a:spLocks noGrp="1"/>
          </p:cNvSpPr>
          <p:nvPr>
            <p:ph type="sldNum" sz="quarter" idx="10"/>
          </p:nvPr>
        </p:nvSpPr>
        <p:spPr/>
        <p:txBody>
          <a:bodyPr/>
          <a:lstStyle/>
          <a:p>
            <a:fld id="{75F900B7-9888-4AD6-BC4F-0E1F74A5F712}" type="slidenum">
              <a:rPr lang="en-US" smtClean="0"/>
              <a:t>21</a:t>
            </a:fld>
            <a:endParaRPr lang="en-US"/>
          </a:p>
        </p:txBody>
      </p:sp>
    </p:spTree>
    <p:extLst>
      <p:ext uri="{BB962C8B-B14F-4D97-AF65-F5344CB8AC3E}">
        <p14:creationId xmlns:p14="http://schemas.microsoft.com/office/powerpoint/2010/main" val="3414709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ED6A7-7967-40B3-84BA-EFD72F7BC962}" type="slidenum">
              <a:rPr lang="en-US" smtClean="0"/>
              <a:pPr/>
              <a:t>30</a:t>
            </a:fld>
            <a:endParaRPr lang="en-US"/>
          </a:p>
        </p:txBody>
      </p:sp>
    </p:spTree>
    <p:extLst>
      <p:ext uri="{BB962C8B-B14F-4D97-AF65-F5344CB8AC3E}">
        <p14:creationId xmlns:p14="http://schemas.microsoft.com/office/powerpoint/2010/main" val="4233447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ED6A7-7967-40B3-84BA-EFD72F7BC962}" type="slidenum">
              <a:rPr lang="en-US" smtClean="0"/>
              <a:pPr/>
              <a:t>39</a:t>
            </a:fld>
            <a:endParaRPr lang="en-US"/>
          </a:p>
        </p:txBody>
      </p:sp>
    </p:spTree>
    <p:extLst>
      <p:ext uri="{BB962C8B-B14F-4D97-AF65-F5344CB8AC3E}">
        <p14:creationId xmlns:p14="http://schemas.microsoft.com/office/powerpoint/2010/main" val="3225295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ED6A7-7967-40B3-84BA-EFD72F7BC962}" type="slidenum">
              <a:rPr lang="en-US" smtClean="0"/>
              <a:pPr/>
              <a:t>40</a:t>
            </a:fld>
            <a:endParaRPr lang="en-US"/>
          </a:p>
        </p:txBody>
      </p:sp>
    </p:spTree>
    <p:extLst>
      <p:ext uri="{BB962C8B-B14F-4D97-AF65-F5344CB8AC3E}">
        <p14:creationId xmlns:p14="http://schemas.microsoft.com/office/powerpoint/2010/main" val="2118337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mtClean="0">
                <a:ea typeface="ＭＳ Ｐゴシック" pitchFamily="34" charset="-128"/>
              </a:rPr>
              <a:t>Things to mention:</a:t>
            </a:r>
          </a:p>
          <a:p>
            <a:endParaRPr lang="en-US" altLang="ja-JP" smtClean="0">
              <a:ea typeface="ＭＳ Ｐゴシック" pitchFamily="34" charset="-128"/>
            </a:endParaRPr>
          </a:p>
          <a:p>
            <a:r>
              <a:rPr lang="en-US" altLang="ja-JP" smtClean="0">
                <a:ea typeface="ＭＳ Ｐゴシック" pitchFamily="34" charset="-128"/>
              </a:rPr>
              <a:t>Hope this isn</a:t>
            </a:r>
            <a:r>
              <a:rPr lang="en-US" altLang="en-US" smtClean="0">
                <a:ea typeface="ＭＳ Ｐゴシック" pitchFamily="34" charset="-128"/>
              </a:rPr>
              <a:t>’</a:t>
            </a:r>
            <a:r>
              <a:rPr lang="en-US" altLang="ja-JP" smtClean="0">
                <a:ea typeface="ＭＳ Ｐゴシック" pitchFamily="34" charset="-128"/>
              </a:rPr>
              <a:t>t the first time this week that you are hearing about DISCOVER-AQ.  Co-investigators are listed, but many others contributed to the success of the project and have been responsible for over 70 presentations this week.  In many cases, they have delved into many of the details of the observations we have collected over the last 4 years.  For this brief talk, I will focus more broadly on how the measurements  </a:t>
            </a:r>
          </a:p>
          <a:p>
            <a:endParaRPr lang="en-US" altLang="ja-JP" smtClean="0">
              <a:ea typeface="ＭＳ Ｐゴシック" pitchFamily="34" charset="-128"/>
            </a:endParaRPr>
          </a:p>
          <a:p>
            <a:r>
              <a:rPr lang="en-US" altLang="ja-JP" smtClean="0">
                <a:ea typeface="ＭＳ Ｐゴシック" pitchFamily="34" charset="-128"/>
              </a:rPr>
              <a:t>Much greater detail can also be found at the website along with the data which is already public for the first three campaigns and will be available for our recent Colorado campaign early next year. </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D1185AAB-57BF-43D8-BAA7-A0DD15B05246}" type="slidenum">
              <a:rPr lang="en-US" altLang="ja-JP" sz="1200">
                <a:latin typeface="Calibri" pitchFamily="34" charset="0"/>
              </a:rPr>
              <a:pPr eaLnBrk="1" hangingPunct="1"/>
              <a:t>42</a:t>
            </a:fld>
            <a:endParaRPr lang="en-US" altLang="ja-JP"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900B7-9888-4AD6-BC4F-0E1F74A5F712}" type="slidenum">
              <a:rPr lang="en-US" smtClean="0"/>
              <a:t>4</a:t>
            </a:fld>
            <a:endParaRPr lang="en-US"/>
          </a:p>
        </p:txBody>
      </p:sp>
    </p:spTree>
    <p:extLst>
      <p:ext uri="{BB962C8B-B14F-4D97-AF65-F5344CB8AC3E}">
        <p14:creationId xmlns:p14="http://schemas.microsoft.com/office/powerpoint/2010/main" val="151873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ED6A7-7967-40B3-84BA-EFD72F7BC962}" type="slidenum">
              <a:rPr lang="en-US" smtClean="0"/>
              <a:pPr/>
              <a:t>5</a:t>
            </a:fld>
            <a:endParaRPr lang="en-US"/>
          </a:p>
        </p:txBody>
      </p:sp>
    </p:spTree>
    <p:extLst>
      <p:ext uri="{BB962C8B-B14F-4D97-AF65-F5344CB8AC3E}">
        <p14:creationId xmlns:p14="http://schemas.microsoft.com/office/powerpoint/2010/main" val="4233447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TOLNet members are listed:</a:t>
            </a:r>
          </a:p>
          <a:p>
            <a:endParaRPr lang="en-US" dirty="0" smtClean="0"/>
          </a:p>
          <a:p>
            <a:r>
              <a:rPr lang="en-US" dirty="0" smtClean="0"/>
              <a:t>1: HQ (they have the money)</a:t>
            </a:r>
          </a:p>
          <a:p>
            <a:r>
              <a:rPr lang="en-US" dirty="0" smtClean="0"/>
              <a:t>2: Station teams listed from west to east by TOLNet tradition.</a:t>
            </a:r>
          </a:p>
          <a:p>
            <a:r>
              <a:rPr lang="en-US" dirty="0" smtClean="0"/>
              <a:t>3: Alphabetical within station.</a:t>
            </a:r>
          </a:p>
          <a:p>
            <a:r>
              <a:rPr lang="en-US" dirty="0" smtClean="0"/>
              <a:t>4: NOAA/NESDIS and ECCC (Canada) colleagues</a:t>
            </a:r>
          </a:p>
          <a:p>
            <a:endParaRPr lang="en-US" dirty="0"/>
          </a:p>
          <a:p>
            <a:r>
              <a:rPr lang="en-US" dirty="0" smtClean="0"/>
              <a:t>AMES (1’s and 0’s beam) is the modeling center for TOLNet</a:t>
            </a:r>
          </a:p>
          <a:p>
            <a:r>
              <a:rPr lang="en-US" dirty="0" smtClean="0"/>
              <a:t>JPL and UAH currently fixed site, UAH is preparing a mobile lab. TMF is thinking about one. All other stations (including Toronto, Canada) are mobile now.</a:t>
            </a:r>
            <a:endParaRPr lang="en-US" dirty="0"/>
          </a:p>
        </p:txBody>
      </p:sp>
      <p:sp>
        <p:nvSpPr>
          <p:cNvPr id="4" name="Slide Number Placeholder 3"/>
          <p:cNvSpPr>
            <a:spLocks noGrp="1"/>
          </p:cNvSpPr>
          <p:nvPr>
            <p:ph type="sldNum" sz="quarter" idx="10"/>
          </p:nvPr>
        </p:nvSpPr>
        <p:spPr/>
        <p:txBody>
          <a:bodyPr/>
          <a:lstStyle/>
          <a:p>
            <a:fld id="{6E140E42-FEA4-4810-AEB0-39EDBC18A503}" type="slidenum">
              <a:rPr lang="en-US" smtClean="0"/>
              <a:t>15</a:t>
            </a:fld>
            <a:endParaRPr lang="en-US" dirty="0"/>
          </a:p>
        </p:txBody>
      </p:sp>
    </p:spTree>
    <p:extLst>
      <p:ext uri="{BB962C8B-B14F-4D97-AF65-F5344CB8AC3E}">
        <p14:creationId xmlns:p14="http://schemas.microsoft.com/office/powerpoint/2010/main" val="93711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slide: the “truth” as measured by high spatio-temporal-resolution </a:t>
            </a:r>
            <a:r>
              <a:rPr lang="en-US" dirty="0" err="1" smtClean="0"/>
              <a:t>lidar</a:t>
            </a:r>
            <a:r>
              <a:rPr lang="en-US" dirty="0" smtClean="0"/>
              <a:t>.</a:t>
            </a:r>
          </a:p>
          <a:p>
            <a:r>
              <a:rPr lang="en-US" dirty="0" smtClean="0"/>
              <a:t>Middle: What TEMPO will see with only UV retrieval.</a:t>
            </a:r>
          </a:p>
          <a:p>
            <a:r>
              <a:rPr lang="en-US" dirty="0" smtClean="0"/>
              <a:t>Bottom: What TEMPO will see with both UV and Visible retrieval, but the visible part of this retrieval is difficult and dependent on knowledge of albedo and other geophysical variables.</a:t>
            </a:r>
          </a:p>
          <a:p>
            <a:r>
              <a:rPr lang="en-US" dirty="0" smtClean="0"/>
              <a:t>Conclusion: TOLNet provides measurements to not only validate TEMPO, but also to complement TEMPO, especially in the PBL.</a:t>
            </a:r>
            <a:endParaRPr lang="en-US" dirty="0"/>
          </a:p>
        </p:txBody>
      </p:sp>
      <p:sp>
        <p:nvSpPr>
          <p:cNvPr id="4" name="Slide Number Placeholder 3"/>
          <p:cNvSpPr>
            <a:spLocks noGrp="1"/>
          </p:cNvSpPr>
          <p:nvPr>
            <p:ph type="sldNum" sz="quarter" idx="10"/>
          </p:nvPr>
        </p:nvSpPr>
        <p:spPr/>
        <p:txBody>
          <a:bodyPr/>
          <a:lstStyle/>
          <a:p>
            <a:fld id="{8DEDCFF4-B77C-4800-8CF6-5F10B928DB11}"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UAH uses a combination of ozonesondes and aircraft observations to validate it ozone profiles. Spatial variability in x, y, and z pose continual challenges in accurately assessing the measurements and natural variability.</a:t>
            </a:r>
            <a:endParaRPr lang="en-US" dirty="0"/>
          </a:p>
        </p:txBody>
      </p:sp>
      <p:sp>
        <p:nvSpPr>
          <p:cNvPr id="4" name="Slide Number Placeholder 3"/>
          <p:cNvSpPr>
            <a:spLocks noGrp="1"/>
          </p:cNvSpPr>
          <p:nvPr>
            <p:ph type="sldNum" sz="quarter" idx="10"/>
          </p:nvPr>
        </p:nvSpPr>
        <p:spPr/>
        <p:txBody>
          <a:bodyPr/>
          <a:lstStyle/>
          <a:p>
            <a:fld id="{FC5B2243-1146-4018-845A-918DE4727ADF}" type="slidenum">
              <a:rPr lang="en-US" smtClean="0"/>
              <a:t>17</a:t>
            </a:fld>
            <a:endParaRPr lang="en-US"/>
          </a:p>
        </p:txBody>
      </p:sp>
    </p:spTree>
    <p:extLst>
      <p:ext uri="{BB962C8B-B14F-4D97-AF65-F5344CB8AC3E}">
        <p14:creationId xmlns:p14="http://schemas.microsoft.com/office/powerpoint/2010/main" val="4172125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Houston experiences significant land-sea breeze effects that </a:t>
            </a:r>
            <a:r>
              <a:rPr lang="en-US" dirty="0" err="1" smtClean="0"/>
              <a:t>comsprie</a:t>
            </a:r>
            <a:r>
              <a:rPr lang="en-US" dirty="0" smtClean="0"/>
              <a:t> with the local photochemistry to produce highly variable ozone amounts. Measurements of the vertical-temporal morphology by the TOLNet TOPAZ (ESRL) lidar help diagnose the processes responsible.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ヒラギノ角ゴ Pro W3" charset="-128"/>
              </a:defRPr>
            </a:lvl1pPr>
            <a:lvl2pPr marL="37931725" indent="-37474525" eaLnBrk="0" hangingPunct="0">
              <a:defRPr sz="2400">
                <a:solidFill>
                  <a:schemeClr val="tx1"/>
                </a:solidFill>
                <a:latin typeface="Arial" pitchFamily="34" charset="0"/>
                <a:ea typeface="ヒラギノ角ゴ Pro W3" charset="-128"/>
              </a:defRPr>
            </a:lvl2pPr>
            <a:lvl3pPr eaLnBrk="0" hangingPunct="0">
              <a:defRPr sz="2400">
                <a:solidFill>
                  <a:schemeClr val="tx1"/>
                </a:solidFill>
                <a:latin typeface="Arial" pitchFamily="34" charset="0"/>
                <a:ea typeface="ヒラギノ角ゴ Pro W3" charset="-128"/>
              </a:defRPr>
            </a:lvl3pPr>
            <a:lvl4pPr eaLnBrk="0" hangingPunct="0">
              <a:defRPr sz="2400">
                <a:solidFill>
                  <a:schemeClr val="tx1"/>
                </a:solidFill>
                <a:latin typeface="Arial" pitchFamily="34" charset="0"/>
                <a:ea typeface="ヒラギノ角ゴ Pro W3" charset="-128"/>
              </a:defRPr>
            </a:lvl4pPr>
            <a:lvl5pPr eaLnBrk="0" hangingPunct="0">
              <a:defRPr sz="2400">
                <a:solidFill>
                  <a:schemeClr val="tx1"/>
                </a:solidFill>
                <a:latin typeface="Arial" pitchFamily="34" charset="0"/>
                <a:ea typeface="ヒラギノ角ゴ Pro W3"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fld id="{65556A0D-D383-45DC-B302-BD56C67FF60B}" type="slidenum">
              <a:rPr lang="en-US" sz="1200">
                <a:solidFill>
                  <a:srgbClr val="000000"/>
                </a:solidFill>
                <a:latin typeface="Calibri" pitchFamily="34" charset="0"/>
              </a:rPr>
              <a:pPr eaLnBrk="1" hangingPunct="1"/>
              <a:t>18</a:t>
            </a:fld>
            <a:endParaRPr lang="en-US" sz="12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8066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6/1/2016</a:t>
            </a:fld>
            <a:endParaRPr lang="en-US" sz="1000" smtClean="0">
              <a:solidFill>
                <a:srgbClr val="000000"/>
              </a:solidFill>
              <a:latin typeface="Calibri" charset="0"/>
            </a:endParaRPr>
          </a:p>
        </p:txBody>
      </p:sp>
      <p:sp>
        <p:nvSpPr>
          <p:cNvPr id="6" name="Footer Placeholder 4"/>
          <p:cNvSpPr txBox="1">
            <a:spLocks/>
          </p:cNvSpPr>
          <p:nvPr userDrawn="1"/>
        </p:nvSpPr>
        <p:spPr bwMode="auto">
          <a:xfrm>
            <a:off x="3122613" y="6627813"/>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defRPr/>
            </a:pPr>
            <a:r>
              <a:rPr lang="en-US" sz="1000" dirty="0" smtClean="0">
                <a:solidFill>
                  <a:srgbClr val="898989"/>
                </a:solidFill>
                <a:latin typeface="Calibri" charset="0"/>
              </a:rPr>
              <a:t>Document Title</a:t>
            </a: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smtClean="0">
              <a:solidFill>
                <a:srgbClr val="000000"/>
              </a:solidFill>
              <a:latin typeface="Calibri" charset="0"/>
            </a:endParaRPr>
          </a:p>
        </p:txBody>
      </p:sp>
      <p:grpSp>
        <p:nvGrpSpPr>
          <p:cNvPr id="3" name="Group 2"/>
          <p:cNvGrpSpPr/>
          <p:nvPr userDrawn="1"/>
        </p:nvGrpSpPr>
        <p:grpSpPr>
          <a:xfrm>
            <a:off x="-24392" y="-16006"/>
            <a:ext cx="9156700" cy="1063752"/>
            <a:chOff x="0" y="1985066"/>
            <a:chExt cx="9156700" cy="1063752"/>
          </a:xfrm>
        </p:grpSpPr>
        <p:pic>
          <p:nvPicPr>
            <p:cNvPr id="10" name="Picture 9" descr="TEMPO ppt Banner v7.jpg"/>
            <p:cNvPicPr>
              <a:picLocks noChangeAspect="1"/>
            </p:cNvPicPr>
            <p:nvPr userDrawn="1"/>
          </p:nvPicPr>
          <p:blipFill rotWithShape="1">
            <a:blip r:embed="rId2" cstate="print">
              <a:extLst>
                <a:ext uri="{28A0092B-C50C-407E-A947-70E740481C1C}">
                  <a14:useLocalDpi xmlns:a14="http://schemas.microsoft.com/office/drawing/2010/main"/>
                </a:ext>
              </a:extLst>
            </a:blip>
            <a:srcRect l="75307" r="14866"/>
            <a:stretch/>
          </p:blipFill>
          <p:spPr>
            <a:xfrm>
              <a:off x="8293100" y="1985066"/>
              <a:ext cx="863600" cy="1063752"/>
            </a:xfrm>
            <a:prstGeom prst="rect">
              <a:avLst/>
            </a:prstGeom>
          </p:spPr>
        </p:pic>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985066"/>
              <a:ext cx="8636000" cy="1063752"/>
            </a:xfrm>
            <a:prstGeom prst="rect">
              <a:avLst/>
            </a:prstGeom>
          </p:spPr>
        </p:pic>
      </p:grpSp>
      <p:sp>
        <p:nvSpPr>
          <p:cNvPr id="9" name="Title 1"/>
          <p:cNvSpPr>
            <a:spLocks noGrp="1"/>
          </p:cNvSpPr>
          <p:nvPr>
            <p:ph type="title"/>
          </p:nvPr>
        </p:nvSpPr>
        <p:spPr>
          <a:xfrm>
            <a:off x="1671006" y="13334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543117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a:xfrm>
            <a:off x="0" y="6623554"/>
            <a:ext cx="2133600" cy="234446"/>
          </a:xfrm>
          <a:prstGeom prst="rect">
            <a:avLst/>
          </a:prstGeom>
        </p:spPr>
        <p:txBody>
          <a:bodyPr/>
          <a:lstStyle/>
          <a:p>
            <a:fld id="{19081BEF-296E-3640-BB74-044D57F6916D}" type="datetime1">
              <a:rPr lang="en-US" smtClean="0">
                <a:solidFill>
                  <a:prstClr val="black">
                    <a:tint val="75000"/>
                  </a:prstClr>
                </a:solidFill>
                <a:latin typeface="Calibri"/>
              </a:rPr>
              <a:t>6/1/2016</a:t>
            </a:fld>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a:xfrm>
            <a:off x="3124200" y="6623554"/>
            <a:ext cx="2895600" cy="234446"/>
          </a:xfrm>
          <a:prstGeom prst="rect">
            <a:avLst/>
          </a:prstGeom>
        </p:spPr>
        <p:txBody>
          <a:bodyPr/>
          <a:lstStyle/>
          <a:p>
            <a:r>
              <a:rPr lang="en-US" smtClean="0">
                <a:solidFill>
                  <a:prstClr val="black">
                    <a:tint val="75000"/>
                  </a:prstClr>
                </a:solidFill>
                <a:latin typeface="Calibri"/>
              </a:rPr>
              <a:t>TEMPO KDP-B</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a:xfrm>
            <a:off x="7010400" y="6623554"/>
            <a:ext cx="2133600" cy="228989"/>
          </a:xfrm>
          <a:prstGeom prst="rect">
            <a:avLst/>
          </a:prstGeom>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8726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gif"/><Relationship Id="rId7"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37.gi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15.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emf"/><Relationship Id="rId5" Type="http://schemas.openxmlformats.org/officeDocument/2006/relationships/oleObject" Target="../embeddings/oleObject1.bin"/><Relationship Id="rId4" Type="http://schemas.openxmlformats.org/officeDocument/2006/relationships/image" Target="../media/image15.gif"/></Relationships>
</file>

<file path=ppt/slides/_rels/slide2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3.emf"/><Relationship Id="rId4" Type="http://schemas.openxmlformats.org/officeDocument/2006/relationships/package" Target="../embeddings/Microsoft_PowerPoint_Presentation1.pptx"/></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4.emf"/><Relationship Id="rId4" Type="http://schemas.openxmlformats.org/officeDocument/2006/relationships/package" Target="../embeddings/Microsoft_PowerPoint_Presentation2.pptx"/></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package" Target="../embeddings/Microsoft_PowerPoint_Slide3.sldx"/></Relationships>
</file>

<file path=ppt/slides/_rels/slide46.xml.rels><?xml version="1.0" encoding="UTF-8" standalone="yes"?>
<Relationships xmlns="http://schemas.openxmlformats.org/package/2006/relationships"><Relationship Id="rId3" Type="http://schemas.openxmlformats.org/officeDocument/2006/relationships/hyperlink" Target="mailto:Mike.Newchurch@uah.edu" TargetMode="External"/><Relationship Id="rId2"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hyperlink" Target="mailto:Sue.M.Estes@nasa.gov" TargetMode="External"/><Relationship Id="rId5" Type="http://schemas.openxmlformats.org/officeDocument/2006/relationships/hyperlink" Target="mailto:Brad.Zavodsky@nasa.gov" TargetMode="External"/><Relationship Id="rId4" Type="http://schemas.openxmlformats.org/officeDocument/2006/relationships/hyperlink" Target="mailto:Laurie.Collins@nsstc.uah.ed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3330963" y="965592"/>
            <a:ext cx="4992832"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000" b="1" dirty="0" smtClean="0">
                <a:solidFill>
                  <a:srgbClr val="0000A9"/>
                </a:solidFill>
              </a:rPr>
              <a:t>TEMPO Validation and </a:t>
            </a:r>
          </a:p>
          <a:p>
            <a:pPr algn="r" eaLnBrk="1" hangingPunct="1"/>
            <a:r>
              <a:rPr lang="en-US" sz="2000" b="1" dirty="0" smtClean="0">
                <a:solidFill>
                  <a:srgbClr val="0000A9"/>
                </a:solidFill>
              </a:rPr>
              <a:t>Early-users Workshop</a:t>
            </a:r>
          </a:p>
          <a:p>
            <a:pPr algn="r" eaLnBrk="1" hangingPunct="1"/>
            <a:r>
              <a:rPr lang="en-US" sz="2000" b="1" dirty="0" smtClean="0">
                <a:solidFill>
                  <a:srgbClr val="0000A9"/>
                </a:solidFill>
              </a:rPr>
              <a:t>    </a:t>
            </a:r>
            <a:endParaRPr lang="en-US" sz="2000" b="1" dirty="0">
              <a:solidFill>
                <a:srgbClr val="0000A9"/>
              </a:solidFill>
            </a:endParaRPr>
          </a:p>
          <a:p>
            <a:pPr algn="r" eaLnBrk="1" hangingPunct="1"/>
            <a:r>
              <a:rPr lang="en-US" sz="1600" b="1" dirty="0" smtClean="0">
                <a:cs typeface="Arial" charset="0"/>
              </a:rPr>
              <a:t>Mike Newchurch and the </a:t>
            </a:r>
          </a:p>
          <a:p>
            <a:pPr algn="r" eaLnBrk="1" hangingPunct="1"/>
            <a:r>
              <a:rPr lang="en-US" sz="1600" b="1" dirty="0" smtClean="0">
                <a:cs typeface="Arial" charset="0"/>
              </a:rPr>
              <a:t>TEMPO validation team</a:t>
            </a:r>
          </a:p>
          <a:p>
            <a:pPr algn="r" eaLnBrk="1" hangingPunct="1"/>
            <a:endParaRPr lang="en-US" sz="1600" b="1" dirty="0" smtClean="0">
              <a:cs typeface="Arial" charset="0"/>
            </a:endParaRPr>
          </a:p>
          <a:p>
            <a:pPr algn="r" eaLnBrk="1" hangingPunct="1"/>
            <a:r>
              <a:rPr lang="en-US" sz="1600" b="1" dirty="0" smtClean="0">
                <a:cs typeface="Arial" charset="0"/>
              </a:rPr>
              <a:t>Brad Zavodsky and the </a:t>
            </a:r>
          </a:p>
          <a:p>
            <a:pPr algn="r" eaLnBrk="1" hangingPunct="1"/>
            <a:r>
              <a:rPr lang="en-US" sz="1600" b="1" dirty="0" err="1" smtClean="0">
                <a:cs typeface="Arial" charset="0"/>
              </a:rPr>
              <a:t>SPoRT</a:t>
            </a:r>
            <a:r>
              <a:rPr lang="en-US" sz="1600" b="1" dirty="0" smtClean="0">
                <a:cs typeface="Arial" charset="0"/>
              </a:rPr>
              <a:t> team</a:t>
            </a:r>
          </a:p>
          <a:p>
            <a:pPr algn="r" eaLnBrk="1" hangingPunct="1"/>
            <a:endParaRPr lang="en-US" sz="1600" b="1" dirty="0" smtClean="0">
              <a:solidFill>
                <a:srgbClr val="000090"/>
              </a:solidFill>
              <a:cs typeface="Arial" charset="0"/>
            </a:endParaRPr>
          </a:p>
          <a:p>
            <a:pPr algn="r" eaLnBrk="1" hangingPunct="1"/>
            <a:r>
              <a:rPr lang="en-US" sz="1400" dirty="0" smtClean="0">
                <a:solidFill>
                  <a:srgbClr val="000000"/>
                </a:solidFill>
                <a:cs typeface="Arial" charset="0"/>
              </a:rPr>
              <a:t>1-2 June 2016</a:t>
            </a:r>
            <a:endParaRPr lang="en-US" sz="1400" dirty="0">
              <a:solidFill>
                <a:srgbClr val="000000"/>
              </a:solidFill>
              <a:cs typeface="Arial" charset="0"/>
            </a:endParaRPr>
          </a:p>
          <a:p>
            <a:pPr algn="r" eaLnBrk="1" hangingPunct="1"/>
            <a:r>
              <a:rPr lang="en-US" sz="1400" dirty="0" smtClean="0">
                <a:solidFill>
                  <a:srgbClr val="000000"/>
                </a:solidFill>
                <a:cs typeface="Arial" charset="0"/>
              </a:rPr>
              <a:t>4</a:t>
            </a:r>
            <a:r>
              <a:rPr lang="en-US" sz="1400" baseline="30000" dirty="0" smtClean="0">
                <a:solidFill>
                  <a:srgbClr val="000000"/>
                </a:solidFill>
                <a:cs typeface="Arial" charset="0"/>
              </a:rPr>
              <a:t>th</a:t>
            </a:r>
            <a:r>
              <a:rPr lang="en-US" sz="1400" dirty="0" smtClean="0">
                <a:solidFill>
                  <a:srgbClr val="000000"/>
                </a:solidFill>
                <a:cs typeface="Arial" charset="0"/>
              </a:rPr>
              <a:t> TEMPO Science Team Meeting</a:t>
            </a:r>
          </a:p>
          <a:p>
            <a:pPr algn="r" eaLnBrk="1" hangingPunct="1">
              <a:spcBef>
                <a:spcPts val="600"/>
              </a:spcBef>
            </a:pPr>
            <a:r>
              <a:rPr lang="en-US" sz="1400" dirty="0" smtClean="0">
                <a:solidFill>
                  <a:srgbClr val="000000"/>
                </a:solidFill>
                <a:cs typeface="Arial" charset="0"/>
              </a:rPr>
              <a:t>National Museum of the American Indian</a:t>
            </a:r>
          </a:p>
          <a:p>
            <a:pPr algn="r" eaLnBrk="1" hangingPunct="1">
              <a:spcBef>
                <a:spcPts val="600"/>
              </a:spcBef>
            </a:pPr>
            <a:r>
              <a:rPr lang="en-US" sz="1400" dirty="0" smtClean="0">
                <a:solidFill>
                  <a:srgbClr val="000000"/>
                </a:solidFill>
                <a:cs typeface="Arial" charset="0"/>
              </a:rPr>
              <a:t>Washington, DC</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344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Pandora Locations</a:t>
            </a:r>
            <a:endParaRPr lang="en-US" dirty="0"/>
          </a:p>
        </p:txBody>
      </p:sp>
      <p:sp>
        <p:nvSpPr>
          <p:cNvPr id="4" name="TextBox 3"/>
          <p:cNvSpPr txBox="1"/>
          <p:nvPr/>
        </p:nvSpPr>
        <p:spPr>
          <a:xfrm>
            <a:off x="754380" y="1752600"/>
            <a:ext cx="7467600" cy="3785652"/>
          </a:xfrm>
          <a:prstGeom prst="rect">
            <a:avLst/>
          </a:prstGeom>
          <a:noFill/>
        </p:spPr>
        <p:txBody>
          <a:bodyPr wrap="square" rtlCol="0">
            <a:spAutoFit/>
          </a:bodyPr>
          <a:lstStyle/>
          <a:p>
            <a:r>
              <a:rPr lang="en-US" sz="2400" b="1" dirty="0" smtClean="0"/>
              <a:t>Current sites: </a:t>
            </a:r>
            <a:r>
              <a:rPr lang="en-US" sz="2400" dirty="0" smtClean="0"/>
              <a:t>NASA/HQ; GSFC; Four Corners; Boulder; Houston; 2x eastern Canada; 2x SAO; St. Louis</a:t>
            </a:r>
          </a:p>
          <a:p>
            <a:endParaRPr lang="en-US" sz="2400" dirty="0"/>
          </a:p>
          <a:p>
            <a:r>
              <a:rPr lang="en-US" sz="2400" b="1" dirty="0" smtClean="0"/>
              <a:t>By end of 2016</a:t>
            </a:r>
            <a:r>
              <a:rPr lang="en-US" sz="2400" dirty="0" smtClean="0"/>
              <a:t>: Richmond, VA; CCNY; Huntsville, UMD eastern shore; 2</a:t>
            </a:r>
            <a:r>
              <a:rPr lang="en-US" sz="2400" baseline="30000" dirty="0" smtClean="0"/>
              <a:t>nd</a:t>
            </a:r>
            <a:r>
              <a:rPr lang="en-US" sz="2400" dirty="0" smtClean="0"/>
              <a:t> </a:t>
            </a:r>
            <a:r>
              <a:rPr lang="en-US" sz="2400" dirty="0"/>
              <a:t>Pandora @ Boulder/NOAA, then 1</a:t>
            </a:r>
            <a:r>
              <a:rPr lang="en-US" sz="2400" baseline="30000" dirty="0"/>
              <a:t>st</a:t>
            </a:r>
            <a:r>
              <a:rPr lang="en-US" sz="2400" dirty="0"/>
              <a:t> Boulder unit to JPL (TMF?)</a:t>
            </a:r>
          </a:p>
          <a:p>
            <a:endParaRPr lang="en-US" sz="2400" dirty="0"/>
          </a:p>
          <a:p>
            <a:r>
              <a:rPr lang="en-US" sz="2400" b="1" dirty="0" smtClean="0"/>
              <a:t>2016 or 2017: </a:t>
            </a:r>
            <a:r>
              <a:rPr lang="en-US" sz="2400" dirty="0" smtClean="0"/>
              <a:t>UMCP, UMBC</a:t>
            </a:r>
          </a:p>
          <a:p>
            <a:endParaRPr lang="en-US" sz="2400" b="1" dirty="0" smtClean="0"/>
          </a:p>
          <a:p>
            <a:r>
              <a:rPr lang="en-US" sz="2400" b="1" dirty="0" smtClean="0"/>
              <a:t>&gt;2016: </a:t>
            </a:r>
            <a:r>
              <a:rPr lang="en-US" sz="2400" dirty="0" smtClean="0"/>
              <a:t>Desire for one in Mexico City</a:t>
            </a:r>
            <a:endParaRPr lang="en-US" sz="2400" dirty="0"/>
          </a:p>
        </p:txBody>
      </p:sp>
    </p:spTree>
    <p:extLst>
      <p:ext uri="{BB962C8B-B14F-4D97-AF65-F5344CB8AC3E}">
        <p14:creationId xmlns:p14="http://schemas.microsoft.com/office/powerpoint/2010/main" val="302731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80A2D51-D5CB-4B22-AAB8-2A7B28B5ADB3}" type="slidenum">
              <a:rPr lang="en-US" smtClean="0"/>
              <a:pPr/>
              <a:t>11</a:t>
            </a:fld>
            <a:endParaRPr lang="en-US"/>
          </a:p>
        </p:txBody>
      </p:sp>
      <p:sp>
        <p:nvSpPr>
          <p:cNvPr id="2" name="Title 1"/>
          <p:cNvSpPr>
            <a:spLocks noGrp="1"/>
          </p:cNvSpPr>
          <p:nvPr>
            <p:ph type="title" idx="4294967295"/>
          </p:nvPr>
        </p:nvSpPr>
        <p:spPr>
          <a:xfrm>
            <a:off x="533400" y="274638"/>
            <a:ext cx="8229600" cy="1143000"/>
          </a:xfrm>
        </p:spPr>
        <p:txBody>
          <a:bodyPr>
            <a:normAutofit fontScale="90000"/>
          </a:bodyPr>
          <a:lstStyle/>
          <a:p>
            <a:r>
              <a:rPr lang="en-US" sz="3600" b="1" dirty="0" smtClean="0"/>
              <a:t>Profiles of NO</a:t>
            </a:r>
            <a:r>
              <a:rPr lang="en-US" sz="3600" b="1" baseline="-25000" dirty="0" smtClean="0"/>
              <a:t>2</a:t>
            </a:r>
            <a:r>
              <a:rPr lang="en-US" sz="3600" b="1" dirty="0" smtClean="0"/>
              <a:t> Compared with Aircraft Measurements Discover-AQ</a:t>
            </a:r>
            <a:endParaRPr lang="en-US" sz="3600" b="1" baseline="-25000" dirty="0"/>
          </a:p>
        </p:txBody>
      </p:sp>
      <p:pic>
        <p:nvPicPr>
          <p:cNvPr id="7" name="Picture 2"/>
          <p:cNvPicPr>
            <a:picLocks noChangeAspect="1" noChangeArrowheads="1"/>
          </p:cNvPicPr>
          <p:nvPr/>
        </p:nvPicPr>
        <p:blipFill>
          <a:blip r:embed="rId2" cstate="print"/>
          <a:srcRect/>
          <a:stretch>
            <a:fillRect/>
          </a:stretch>
        </p:blipFill>
        <p:spPr bwMode="auto">
          <a:xfrm>
            <a:off x="421856" y="1417238"/>
            <a:ext cx="7960144" cy="3364450"/>
          </a:xfrm>
          <a:prstGeom prst="rect">
            <a:avLst/>
          </a:prstGeom>
          <a:noFill/>
          <a:ln w="9525">
            <a:noFill/>
            <a:miter lim="800000"/>
            <a:headEnd/>
            <a:tailEnd/>
          </a:ln>
        </p:spPr>
      </p:pic>
      <p:sp>
        <p:nvSpPr>
          <p:cNvPr id="8" name="Rectangle 7"/>
          <p:cNvSpPr/>
          <p:nvPr/>
        </p:nvSpPr>
        <p:spPr>
          <a:xfrm>
            <a:off x="1066800" y="4876800"/>
            <a:ext cx="3352800" cy="1200329"/>
          </a:xfrm>
          <a:prstGeom prst="rect">
            <a:avLst/>
          </a:prstGeom>
        </p:spPr>
        <p:txBody>
          <a:bodyPr wrap="square">
            <a:spAutoFit/>
          </a:bodyPr>
          <a:lstStyle/>
          <a:p>
            <a:r>
              <a:rPr lang="en-US" b="1" dirty="0" smtClean="0">
                <a:solidFill>
                  <a:schemeClr val="bg1"/>
                </a:solidFill>
              </a:rPr>
              <a:t>NO</a:t>
            </a:r>
            <a:r>
              <a:rPr lang="en-US" b="1" baseline="-25000" dirty="0" smtClean="0">
                <a:solidFill>
                  <a:schemeClr val="bg1"/>
                </a:solidFill>
              </a:rPr>
              <a:t>2</a:t>
            </a:r>
            <a:r>
              <a:rPr lang="en-US" b="1" dirty="0" smtClean="0">
                <a:solidFill>
                  <a:schemeClr val="bg1"/>
                </a:solidFill>
              </a:rPr>
              <a:t> </a:t>
            </a:r>
            <a:r>
              <a:rPr lang="en-US" b="1" dirty="0" smtClean="0"/>
              <a:t>profiles derived from Pandora direct-sun and MAXDOAS observations over Fresno, California on 18-Jan-2013 </a:t>
            </a:r>
            <a:endParaRPr lang="en-US" b="1" dirty="0"/>
          </a:p>
        </p:txBody>
      </p:sp>
      <p:sp>
        <p:nvSpPr>
          <p:cNvPr id="9" name="Rectangle 3"/>
          <p:cNvSpPr>
            <a:spLocks noChangeArrowheads="1"/>
          </p:cNvSpPr>
          <p:nvPr/>
        </p:nvSpPr>
        <p:spPr bwMode="auto">
          <a:xfrm>
            <a:off x="5105400" y="4753690"/>
            <a:ext cx="28956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600" b="1" dirty="0" smtClean="0">
                <a:latin typeface="Arial" pitchFamily="34" charset="0"/>
                <a:ea typeface="Calibri" pitchFamily="34" charset="0"/>
                <a:cs typeface="Arial" pitchFamily="34" charset="0"/>
              </a:rPr>
              <a:t>C</a:t>
            </a:r>
            <a:r>
              <a:rPr kumimoji="0" lang="en-US" sz="1600" b="1" i="0" u="none" strike="noStrike" cap="none" normalizeH="0" baseline="0" dirty="0" smtClean="0">
                <a:ln>
                  <a:noFill/>
                </a:ln>
                <a:effectLst/>
                <a:latin typeface="Arial" pitchFamily="34" charset="0"/>
                <a:ea typeface="Calibri" pitchFamily="34" charset="0"/>
                <a:cs typeface="Arial" pitchFamily="34" charset="0"/>
              </a:rPr>
              <a:t>omparison of Pandora retrieval to aircraft (P3B) measured NO</a:t>
            </a:r>
            <a:r>
              <a:rPr kumimoji="0" lang="en-US" sz="1600" b="1" i="0" u="none" strike="noStrike" cap="none" normalizeH="0" baseline="-30000" dirty="0" smtClean="0">
                <a:ln>
                  <a:noFill/>
                </a:ln>
                <a:effectLst/>
                <a:latin typeface="Arial" pitchFamily="34" charset="0"/>
                <a:ea typeface="Calibri" pitchFamily="34" charset="0"/>
                <a:cs typeface="Arial" pitchFamily="34" charset="0"/>
              </a:rPr>
              <a:t>2</a:t>
            </a:r>
            <a:r>
              <a:rPr kumimoji="0" lang="en-US" sz="1600" b="1" i="0" u="none" strike="noStrike" cap="none" normalizeH="0" baseline="0" dirty="0" smtClean="0">
                <a:ln>
                  <a:noFill/>
                </a:ln>
                <a:effectLst/>
                <a:latin typeface="Arial" pitchFamily="34" charset="0"/>
                <a:ea typeface="Calibri" pitchFamily="34" charset="0"/>
                <a:cs typeface="Arial" pitchFamily="34" charset="0"/>
              </a:rPr>
              <a:t> profile (Fresno California).  </a:t>
            </a:r>
            <a:endParaRPr kumimoji="0" lang="en-US" sz="2800" b="1" i="0" u="none" strike="noStrike" cap="none" normalizeH="0" baseline="0" dirty="0" smtClean="0">
              <a:ln>
                <a:noFill/>
              </a:ln>
              <a:effectLst/>
              <a:latin typeface="Arial" pitchFamily="34" charset="0"/>
            </a:endParaRPr>
          </a:p>
        </p:txBody>
      </p:sp>
      <p:sp>
        <p:nvSpPr>
          <p:cNvPr id="4" name="TextBox 3"/>
          <p:cNvSpPr txBox="1"/>
          <p:nvPr/>
        </p:nvSpPr>
        <p:spPr>
          <a:xfrm>
            <a:off x="838200" y="1417238"/>
            <a:ext cx="2971800" cy="369332"/>
          </a:xfrm>
          <a:prstGeom prst="rect">
            <a:avLst/>
          </a:prstGeom>
          <a:solidFill>
            <a:schemeClr val="bg1"/>
          </a:solidFill>
        </p:spPr>
        <p:txBody>
          <a:bodyPr wrap="square" rtlCol="0">
            <a:spAutoFit/>
          </a:bodyPr>
          <a:lstStyle/>
          <a:p>
            <a:r>
              <a:rPr lang="en-US" b="1" dirty="0" smtClean="0"/>
              <a:t>Variation of Boundary Layer</a:t>
            </a:r>
            <a:endParaRPr lang="en-US" b="1" dirty="0"/>
          </a:p>
        </p:txBody>
      </p:sp>
      <p:sp>
        <p:nvSpPr>
          <p:cNvPr id="10" name="TextBox 9"/>
          <p:cNvSpPr txBox="1"/>
          <p:nvPr/>
        </p:nvSpPr>
        <p:spPr>
          <a:xfrm>
            <a:off x="5105400" y="1447800"/>
            <a:ext cx="2971800" cy="369332"/>
          </a:xfrm>
          <a:prstGeom prst="rect">
            <a:avLst/>
          </a:prstGeom>
          <a:solidFill>
            <a:schemeClr val="bg1"/>
          </a:solidFill>
        </p:spPr>
        <p:txBody>
          <a:bodyPr wrap="square" rtlCol="0">
            <a:spAutoFit/>
          </a:bodyPr>
          <a:lstStyle/>
          <a:p>
            <a:r>
              <a:rPr lang="en-US" b="1" dirty="0" smtClean="0"/>
              <a:t>               NO</a:t>
            </a:r>
            <a:r>
              <a:rPr lang="en-US" b="1" baseline="-25000" dirty="0" smtClean="0"/>
              <a:t>2</a:t>
            </a:r>
            <a:r>
              <a:rPr lang="en-US" b="1" dirty="0" smtClean="0"/>
              <a:t> Profile</a:t>
            </a:r>
            <a:endParaRPr lang="en-US" b="1" dirty="0"/>
          </a:p>
        </p:txBody>
      </p:sp>
    </p:spTree>
    <p:extLst>
      <p:ext uri="{BB962C8B-B14F-4D97-AF65-F5344CB8AC3E}">
        <p14:creationId xmlns:p14="http://schemas.microsoft.com/office/powerpoint/2010/main" val="945466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1" y="2819401"/>
            <a:ext cx="4368743"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819400"/>
            <a:ext cx="4354462" cy="350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80082" y="304800"/>
            <a:ext cx="6172200" cy="1200329"/>
          </a:xfrm>
          <a:prstGeom prst="rect">
            <a:avLst/>
          </a:prstGeom>
          <a:noFill/>
        </p:spPr>
        <p:txBody>
          <a:bodyPr wrap="square" rtlCol="0">
            <a:spAutoFit/>
          </a:bodyPr>
          <a:lstStyle/>
          <a:p>
            <a:pPr algn="ctr"/>
            <a:r>
              <a:rPr lang="en-US" sz="2400" b="1" dirty="0" smtClean="0"/>
              <a:t>Pandora Measurements of Ozone Profiles Compared with O</a:t>
            </a:r>
            <a:r>
              <a:rPr lang="en-US" sz="2400" b="1" baseline="-25000" dirty="0" smtClean="0"/>
              <a:t>3</a:t>
            </a:r>
            <a:r>
              <a:rPr lang="en-US" sz="2400" b="1" dirty="0" smtClean="0"/>
              <a:t> Balloon </a:t>
            </a:r>
            <a:r>
              <a:rPr lang="en-US" sz="2400" b="1" dirty="0" err="1" smtClean="0"/>
              <a:t>Sondes</a:t>
            </a:r>
            <a:endParaRPr lang="en-US" sz="2400" b="1" dirty="0" smtClean="0"/>
          </a:p>
          <a:p>
            <a:pPr algn="ctr"/>
            <a:r>
              <a:rPr lang="en-US" sz="2400" b="1" dirty="0" smtClean="0"/>
              <a:t>Smith Point, Texas on Sept 18 and 26, 2013</a:t>
            </a:r>
            <a:endParaRPr lang="en-US" sz="2400" b="1" dirty="0"/>
          </a:p>
        </p:txBody>
      </p:sp>
      <p:sp>
        <p:nvSpPr>
          <p:cNvPr id="6" name="Oval 5"/>
          <p:cNvSpPr/>
          <p:nvPr/>
        </p:nvSpPr>
        <p:spPr>
          <a:xfrm>
            <a:off x="1143000" y="1981200"/>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80082" y="1859028"/>
            <a:ext cx="2514600" cy="369332"/>
          </a:xfrm>
          <a:prstGeom prst="rect">
            <a:avLst/>
          </a:prstGeom>
          <a:noFill/>
        </p:spPr>
        <p:txBody>
          <a:bodyPr wrap="square" rtlCol="0">
            <a:spAutoFit/>
          </a:bodyPr>
          <a:lstStyle/>
          <a:p>
            <a:r>
              <a:rPr lang="en-US" b="1" dirty="0" smtClean="0"/>
              <a:t>Pandora O</a:t>
            </a:r>
            <a:r>
              <a:rPr lang="en-US" b="1" baseline="-25000" dirty="0" smtClean="0"/>
              <a:t>3</a:t>
            </a:r>
            <a:r>
              <a:rPr lang="en-US" b="1" dirty="0" smtClean="0"/>
              <a:t> Profile</a:t>
            </a:r>
            <a:endParaRPr lang="en-US" b="1" dirty="0"/>
          </a:p>
        </p:txBody>
      </p:sp>
      <p:sp>
        <p:nvSpPr>
          <p:cNvPr id="9" name="Rectangle 8"/>
          <p:cNvSpPr/>
          <p:nvPr/>
        </p:nvSpPr>
        <p:spPr>
          <a:xfrm>
            <a:off x="441456" y="2286000"/>
            <a:ext cx="838200" cy="76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95400" y="2145268"/>
            <a:ext cx="2514600" cy="369332"/>
          </a:xfrm>
          <a:prstGeom prst="rect">
            <a:avLst/>
          </a:prstGeom>
          <a:noFill/>
        </p:spPr>
        <p:txBody>
          <a:bodyPr wrap="square" rtlCol="0">
            <a:spAutoFit/>
          </a:bodyPr>
          <a:lstStyle/>
          <a:p>
            <a:r>
              <a:rPr lang="en-US" b="1" dirty="0" smtClean="0"/>
              <a:t>Balloon </a:t>
            </a:r>
            <a:r>
              <a:rPr lang="en-US" b="1" dirty="0" err="1" smtClean="0"/>
              <a:t>Sonde</a:t>
            </a:r>
            <a:r>
              <a:rPr lang="en-US" b="1" dirty="0" smtClean="0"/>
              <a:t> O</a:t>
            </a:r>
            <a:r>
              <a:rPr lang="en-US" b="1" baseline="-25000" dirty="0" smtClean="0"/>
              <a:t>3</a:t>
            </a:r>
            <a:r>
              <a:rPr lang="en-US" b="1" dirty="0" smtClean="0"/>
              <a:t> Profile</a:t>
            </a:r>
            <a:endParaRPr lang="en-US" b="1" dirty="0"/>
          </a:p>
        </p:txBody>
      </p:sp>
      <p:sp>
        <p:nvSpPr>
          <p:cNvPr id="10" name="TextBox 9"/>
          <p:cNvSpPr txBox="1"/>
          <p:nvPr/>
        </p:nvSpPr>
        <p:spPr>
          <a:xfrm>
            <a:off x="4724400" y="1828800"/>
            <a:ext cx="3276600" cy="646331"/>
          </a:xfrm>
          <a:prstGeom prst="rect">
            <a:avLst/>
          </a:prstGeom>
          <a:noFill/>
        </p:spPr>
        <p:txBody>
          <a:bodyPr wrap="square" rtlCol="0">
            <a:spAutoFit/>
          </a:bodyPr>
          <a:lstStyle/>
          <a:p>
            <a:r>
              <a:rPr lang="en-US" b="1" dirty="0" smtClean="0"/>
              <a:t>Notice the profile agreement in the Troposphere</a:t>
            </a:r>
            <a:endParaRPr lang="en-US" b="1" dirty="0"/>
          </a:p>
        </p:txBody>
      </p:sp>
    </p:spTree>
    <p:extLst>
      <p:ext uri="{BB962C8B-B14F-4D97-AF65-F5344CB8AC3E}">
        <p14:creationId xmlns:p14="http://schemas.microsoft.com/office/powerpoint/2010/main" val="201293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52400" y="1143000"/>
            <a:ext cx="8834093" cy="3352800"/>
          </a:xfrm>
          <a:prstGeom prst="rect">
            <a:avLst/>
          </a:prstGeom>
          <a:noFill/>
          <a:ln w="9525">
            <a:noFill/>
            <a:miter lim="800000"/>
            <a:headEnd/>
            <a:tailEnd/>
          </a:ln>
        </p:spPr>
      </p:pic>
      <p:sp>
        <p:nvSpPr>
          <p:cNvPr id="3" name="TextBox 2"/>
          <p:cNvSpPr txBox="1"/>
          <p:nvPr/>
        </p:nvSpPr>
        <p:spPr>
          <a:xfrm>
            <a:off x="533400" y="4648200"/>
            <a:ext cx="8382000" cy="1754326"/>
          </a:xfrm>
          <a:prstGeom prst="rect">
            <a:avLst/>
          </a:prstGeom>
          <a:noFill/>
        </p:spPr>
        <p:txBody>
          <a:bodyPr wrap="square" rtlCol="0">
            <a:spAutoFit/>
          </a:bodyPr>
          <a:lstStyle/>
          <a:p>
            <a:r>
              <a:rPr lang="en-US" b="1" dirty="0"/>
              <a:t>High resolution (0.03 nm per FWHM) and low resolution (0.5 nm per FWHM) normalized absorption cross sections of HCHO [Chance and </a:t>
            </a:r>
            <a:r>
              <a:rPr lang="en-US" b="1" dirty="0" err="1"/>
              <a:t>Orphal</a:t>
            </a:r>
            <a:r>
              <a:rPr lang="en-US" b="1" dirty="0"/>
              <a:t>, 2011; 300K], O</a:t>
            </a:r>
            <a:r>
              <a:rPr lang="en-US" b="1" baseline="-25000" dirty="0"/>
              <a:t>3 </a:t>
            </a:r>
            <a:r>
              <a:rPr lang="en-US" b="1" dirty="0"/>
              <a:t>[</a:t>
            </a:r>
            <a:r>
              <a:rPr lang="en-US" b="1" dirty="0" err="1"/>
              <a:t>Macilet</a:t>
            </a:r>
            <a:r>
              <a:rPr lang="en-US" b="1" dirty="0"/>
              <a:t> et al., 1995; 228K], NO</a:t>
            </a:r>
            <a:r>
              <a:rPr lang="en-US" b="1" baseline="-25000" dirty="0"/>
              <a:t>2 </a:t>
            </a:r>
            <a:r>
              <a:rPr lang="en-US" b="1" dirty="0"/>
              <a:t>[</a:t>
            </a:r>
            <a:r>
              <a:rPr lang="en-US" b="1" dirty="0" err="1"/>
              <a:t>Vandaele</a:t>
            </a:r>
            <a:r>
              <a:rPr lang="en-US" b="1" dirty="0"/>
              <a:t> et al., 1998 220K], </a:t>
            </a:r>
            <a:r>
              <a:rPr lang="en-US" b="1" dirty="0" err="1"/>
              <a:t>BrO</a:t>
            </a:r>
            <a:r>
              <a:rPr lang="en-US" b="1" dirty="0"/>
              <a:t> [Fleischmann et al., 2004; 223K] and O</a:t>
            </a:r>
            <a:r>
              <a:rPr lang="en-US" b="1" baseline="-25000" dirty="0"/>
              <a:t>2</a:t>
            </a:r>
            <a:r>
              <a:rPr lang="en-US" b="1" dirty="0"/>
              <a:t>O</a:t>
            </a:r>
            <a:r>
              <a:rPr lang="en-US" b="1" baseline="-25000" dirty="0"/>
              <a:t>2</a:t>
            </a:r>
            <a:r>
              <a:rPr lang="en-US" b="1" dirty="0"/>
              <a:t> [</a:t>
            </a:r>
            <a:r>
              <a:rPr lang="en-US" b="1" dirty="0" err="1"/>
              <a:t>Hermans</a:t>
            </a:r>
            <a:r>
              <a:rPr lang="en-US" b="1" dirty="0"/>
              <a:t> et al,. 2003] (arbitrary scale): A) from 315 to 370 nm and B) OMI fitting HCHO wavelength region from 328.5 to 356.5 nm. Arrows indicate the major cross correlation regions.</a:t>
            </a:r>
          </a:p>
        </p:txBody>
      </p:sp>
      <p:sp>
        <p:nvSpPr>
          <p:cNvPr id="4" name="TextBox 3"/>
          <p:cNvSpPr txBox="1"/>
          <p:nvPr/>
        </p:nvSpPr>
        <p:spPr>
          <a:xfrm>
            <a:off x="685800" y="304800"/>
            <a:ext cx="7848600" cy="830997"/>
          </a:xfrm>
          <a:prstGeom prst="rect">
            <a:avLst/>
          </a:prstGeom>
          <a:noFill/>
        </p:spPr>
        <p:txBody>
          <a:bodyPr wrap="square" rtlCol="0">
            <a:spAutoFit/>
          </a:bodyPr>
          <a:lstStyle/>
          <a:p>
            <a:r>
              <a:rPr lang="en-US" sz="2400" b="1" dirty="0" smtClean="0">
                <a:solidFill>
                  <a:schemeClr val="bg1"/>
                </a:solidFill>
              </a:rPr>
              <a:t>Basic </a:t>
            </a:r>
            <a:r>
              <a:rPr lang="en-US" sz="2400" b="1" dirty="0" smtClean="0"/>
              <a:t>Reason for </a:t>
            </a:r>
            <a:r>
              <a:rPr lang="en-US" sz="2400" b="1" dirty="0" err="1" smtClean="0"/>
              <a:t>Echelle</a:t>
            </a:r>
            <a:r>
              <a:rPr lang="en-US" sz="2400" b="1" dirty="0" smtClean="0"/>
              <a:t> Grating Spectrometer Studies</a:t>
            </a:r>
          </a:p>
          <a:p>
            <a:r>
              <a:rPr lang="en-US" sz="2400" b="1" dirty="0" smtClean="0"/>
              <a:t>Find a Window at 0.6 nm that gives a good answer for HCHO</a:t>
            </a:r>
            <a:endParaRPr lang="en-US" sz="2400" b="1" dirty="0"/>
          </a:p>
        </p:txBody>
      </p:sp>
    </p:spTree>
    <p:extLst>
      <p:ext uri="{BB962C8B-B14F-4D97-AF65-F5344CB8AC3E}">
        <p14:creationId xmlns:p14="http://schemas.microsoft.com/office/powerpoint/2010/main" val="2742504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5227851" y="1676400"/>
            <a:ext cx="28401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4800" b="1" dirty="0" smtClean="0">
                <a:solidFill>
                  <a:srgbClr val="0000A9"/>
                </a:solidFill>
              </a:rPr>
              <a:t>Ozone</a:t>
            </a:r>
            <a:endParaRPr lang="en-US" sz="4800" dirty="0" smtClean="0">
              <a:solidFill>
                <a:srgbClr val="000000"/>
              </a:solidFill>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22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180" y="1828800"/>
            <a:ext cx="7772400" cy="1470025"/>
          </a:xfrm>
        </p:spPr>
        <p:txBody>
          <a:bodyPr>
            <a:normAutofit fontScale="90000"/>
          </a:bodyPr>
          <a:lstStyle/>
          <a:p>
            <a:r>
              <a:rPr lang="en-US" sz="2800" b="1" dirty="0">
                <a:solidFill>
                  <a:prstClr val="black"/>
                </a:solidFill>
              </a:rPr>
              <a:t>Structure, Capabilities, and Accomplishments of the Tropospheric Ozone Lidar Network, TOLNet, for Background </a:t>
            </a:r>
            <a:r>
              <a:rPr lang="en-US" sz="2800" b="1" dirty="0" smtClean="0">
                <a:solidFill>
                  <a:prstClr val="black"/>
                </a:solidFill>
              </a:rPr>
              <a:t>Ozone </a:t>
            </a:r>
            <a:r>
              <a:rPr lang="en-US" sz="2800" b="1" dirty="0">
                <a:solidFill>
                  <a:prstClr val="black"/>
                </a:solidFill>
              </a:rPr>
              <a:t>Determination</a:t>
            </a:r>
            <a:br>
              <a:rPr lang="en-US" sz="2800" b="1" dirty="0">
                <a:solidFill>
                  <a:prstClr val="black"/>
                </a:solidFill>
              </a:rPr>
            </a:br>
            <a:r>
              <a:rPr lang="en-US" sz="2800" b="1" dirty="0" smtClean="0">
                <a:solidFill>
                  <a:prstClr val="black"/>
                </a:solidFill>
              </a:rPr>
              <a:t/>
            </a:r>
            <a:br>
              <a:rPr lang="en-US" sz="2800" b="1" dirty="0" smtClean="0">
                <a:solidFill>
                  <a:prstClr val="black"/>
                </a:solidFill>
              </a:rPr>
            </a:br>
            <a:r>
              <a:rPr lang="en-US" sz="2000" b="1" i="1" dirty="0" smtClean="0">
                <a:solidFill>
                  <a:prstClr val="black"/>
                </a:solidFill>
              </a:rPr>
              <a:t>ENV-Vision</a:t>
            </a:r>
            <a:r>
              <a:rPr lang="en-US" sz="2000" b="1" i="1" dirty="0">
                <a:solidFill>
                  <a:prstClr val="black"/>
                </a:solidFill>
              </a:rPr>
              <a:t>; May 10-11, 2016; Washington D.C</a:t>
            </a:r>
            <a:r>
              <a:rPr lang="en-US" sz="2000" i="1" dirty="0">
                <a:solidFill>
                  <a:prstClr val="black"/>
                </a:solidFill>
              </a:rPr>
              <a:t>.</a:t>
            </a:r>
            <a:r>
              <a:rPr lang="en-US" sz="2400" i="1" dirty="0">
                <a:solidFill>
                  <a:prstClr val="black"/>
                </a:solidFill>
              </a:rPr>
              <a:t/>
            </a:r>
            <a:br>
              <a:rPr lang="en-US" sz="2400" i="1" dirty="0">
                <a:solidFill>
                  <a:prstClr val="black"/>
                </a:solidFill>
              </a:rPr>
            </a:br>
            <a:endParaRPr lang="en-US" dirty="0"/>
          </a:p>
        </p:txBody>
      </p:sp>
      <p:sp>
        <p:nvSpPr>
          <p:cNvPr id="13" name="Rectangle 12"/>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16" name="Rectangle 15"/>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Rectangle 17"/>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tangle 18"/>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19"/>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Rectangle 20"/>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Rectangle 22"/>
          <p:cNvSpPr/>
          <p:nvPr/>
        </p:nvSpPr>
        <p:spPr>
          <a:xfrm>
            <a:off x="1219200" y="115669"/>
            <a:ext cx="2133600" cy="646331"/>
          </a:xfrm>
          <a:prstGeom prst="rect">
            <a:avLst/>
          </a:prstGeom>
        </p:spPr>
        <p:txBody>
          <a:bodyPr wrap="square">
            <a:spAutoFit/>
          </a:bodyPr>
          <a:lstStyle/>
          <a:p>
            <a:pPr algn="ctr"/>
            <a:r>
              <a:rPr lang="en-US" sz="3600" b="1" i="1" dirty="0" smtClean="0">
                <a:solidFill>
                  <a:schemeClr val="bg1">
                    <a:lumMod val="95000"/>
                  </a:schemeClr>
                </a:solidFill>
                <a:latin typeface="+mj-lt"/>
                <a:cs typeface="Arial" panose="020B0604020202020204" pitchFamily="34" charset="0"/>
              </a:rPr>
              <a:t>TOLNet</a:t>
            </a:r>
            <a:endParaRPr lang="en-US" sz="3600" b="1" i="1" dirty="0">
              <a:solidFill>
                <a:schemeClr val="bg1">
                  <a:lumMod val="95000"/>
                </a:schemeClr>
              </a:solidFill>
              <a:latin typeface="+mj-lt"/>
              <a:cs typeface="Arial" panose="020B0604020202020204" pitchFamily="34" charset="0"/>
            </a:endParaRPr>
          </a:p>
        </p:txBody>
      </p:sp>
      <p:sp>
        <p:nvSpPr>
          <p:cNvPr id="24" name="Rectangle 23"/>
          <p:cNvSpPr/>
          <p:nvPr/>
        </p:nvSpPr>
        <p:spPr>
          <a:xfrm>
            <a:off x="0" y="685800"/>
            <a:ext cx="4648200" cy="400110"/>
          </a:xfrm>
          <a:prstGeom prst="rect">
            <a:avLst/>
          </a:prstGeom>
        </p:spPr>
        <p:txBody>
          <a:bodyPr wrap="square">
            <a:spAutoFit/>
          </a:bodyPr>
          <a:lstStyle/>
          <a:p>
            <a:pPr algn="ctr"/>
            <a:r>
              <a:rPr lang="en-US" sz="2000" b="1" i="1" dirty="0" smtClean="0">
                <a:solidFill>
                  <a:schemeClr val="bg1"/>
                </a:solidFill>
                <a:latin typeface="+mj-lt"/>
                <a:cs typeface="Arial" panose="020B0604020202020204" pitchFamily="34" charset="0"/>
              </a:rPr>
              <a:t>Tropospheric Ozone LIDAR Network</a:t>
            </a:r>
            <a:endParaRPr lang="en-US" sz="2000" b="1" i="1" dirty="0">
              <a:solidFill>
                <a:schemeClr val="bg1"/>
              </a:solidFill>
              <a:latin typeface="+mj-lt"/>
              <a:cs typeface="Arial" panose="020B0604020202020204" pitchFamily="34" charset="0"/>
            </a:endParaRPr>
          </a:p>
        </p:txBody>
      </p:sp>
      <p:sp>
        <p:nvSpPr>
          <p:cNvPr id="25" name="Subtitle 2"/>
          <p:cNvSpPr txBox="1">
            <a:spLocks/>
          </p:cNvSpPr>
          <p:nvPr/>
        </p:nvSpPr>
        <p:spPr>
          <a:xfrm>
            <a:off x="990600" y="3429000"/>
            <a:ext cx="7138268" cy="153072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n-US" sz="1600" b="1" dirty="0" smtClean="0">
                <a:solidFill>
                  <a:schemeClr val="tx1"/>
                </a:solidFill>
              </a:rPr>
              <a:t>Jack Kaye</a:t>
            </a:r>
            <a:r>
              <a:rPr lang="en-US" sz="1600" b="1" baseline="30000" dirty="0" smtClean="0">
                <a:solidFill>
                  <a:schemeClr val="tx1"/>
                </a:solidFill>
              </a:rPr>
              <a:t>1</a:t>
            </a:r>
            <a:r>
              <a:rPr lang="en-US" sz="1600" b="1" dirty="0" smtClean="0">
                <a:solidFill>
                  <a:schemeClr val="tx1"/>
                </a:solidFill>
              </a:rPr>
              <a:t>, Barry Lefer</a:t>
            </a:r>
            <a:r>
              <a:rPr lang="en-US" sz="1600" b="1" baseline="30000" dirty="0" smtClean="0">
                <a:solidFill>
                  <a:schemeClr val="tx1"/>
                </a:solidFill>
              </a:rPr>
              <a:t>1</a:t>
            </a:r>
            <a:r>
              <a:rPr lang="en-US" sz="1600" b="1" dirty="0" smtClean="0">
                <a:solidFill>
                  <a:schemeClr val="tx1"/>
                </a:solidFill>
              </a:rPr>
              <a:t>,  Matthew Johnson</a:t>
            </a:r>
            <a:r>
              <a:rPr lang="en-US" sz="1600" b="1" baseline="30000" dirty="0" smtClean="0">
                <a:solidFill>
                  <a:schemeClr val="tx1"/>
                </a:solidFill>
              </a:rPr>
              <a:t>2</a:t>
            </a:r>
            <a:r>
              <a:rPr lang="en-US" sz="1600" b="1" dirty="0" smtClean="0">
                <a:solidFill>
                  <a:schemeClr val="tx1"/>
                </a:solidFill>
              </a:rPr>
              <a:t>, Thierry Leblanc</a:t>
            </a:r>
            <a:r>
              <a:rPr lang="en-US" sz="1600" b="1" baseline="30000" dirty="0" smtClean="0">
                <a:solidFill>
                  <a:schemeClr val="tx1"/>
                </a:solidFill>
              </a:rPr>
              <a:t>3</a:t>
            </a:r>
            <a:r>
              <a:rPr lang="en-US" sz="1600" b="1" dirty="0" smtClean="0">
                <a:solidFill>
                  <a:schemeClr val="tx1"/>
                </a:solidFill>
              </a:rPr>
              <a:t>, Raul J. Alvarez II</a:t>
            </a:r>
            <a:r>
              <a:rPr lang="en-US" sz="1600" b="1" baseline="30000" dirty="0" smtClean="0">
                <a:solidFill>
                  <a:schemeClr val="tx1"/>
                </a:solidFill>
              </a:rPr>
              <a:t>4</a:t>
            </a:r>
            <a:r>
              <a:rPr lang="en-US" sz="1600" b="1" dirty="0" smtClean="0">
                <a:solidFill>
                  <a:schemeClr val="tx1"/>
                </a:solidFill>
              </a:rPr>
              <a:t>, Guillaume Kirgis</a:t>
            </a:r>
            <a:r>
              <a:rPr lang="en-US" sz="1600" b="1" baseline="30000" dirty="0" smtClean="0">
                <a:solidFill>
                  <a:schemeClr val="tx1"/>
                </a:solidFill>
              </a:rPr>
              <a:t>4</a:t>
            </a:r>
            <a:r>
              <a:rPr lang="en-US" sz="1600" b="1" dirty="0" smtClean="0">
                <a:solidFill>
                  <a:schemeClr val="tx1"/>
                </a:solidFill>
              </a:rPr>
              <a:t>, Andrew O. Langford</a:t>
            </a:r>
            <a:r>
              <a:rPr lang="en-US" sz="1600" b="1" baseline="30000" dirty="0" smtClean="0">
                <a:solidFill>
                  <a:schemeClr val="tx1"/>
                </a:solidFill>
              </a:rPr>
              <a:t>4</a:t>
            </a:r>
            <a:r>
              <a:rPr lang="en-US" sz="1600" b="1" dirty="0" smtClean="0">
                <a:solidFill>
                  <a:schemeClr val="tx1"/>
                </a:solidFill>
              </a:rPr>
              <a:t>, Christoph J. Senff</a:t>
            </a:r>
            <a:r>
              <a:rPr lang="en-US" sz="1600" b="1" baseline="30000" dirty="0" smtClean="0">
                <a:solidFill>
                  <a:schemeClr val="tx1"/>
                </a:solidFill>
              </a:rPr>
              <a:t>4,5</a:t>
            </a:r>
            <a:r>
              <a:rPr lang="en-US" sz="1600" b="1" dirty="0" smtClean="0">
                <a:solidFill>
                  <a:schemeClr val="tx1"/>
                </a:solidFill>
              </a:rPr>
              <a:t>, Steve Brown</a:t>
            </a:r>
            <a:r>
              <a:rPr lang="en-US" sz="1600" b="1" baseline="30000" dirty="0" smtClean="0">
                <a:solidFill>
                  <a:schemeClr val="tx1"/>
                </a:solidFill>
              </a:rPr>
              <a:t>4</a:t>
            </a:r>
            <a:r>
              <a:rPr lang="en-US" sz="1600" b="1" dirty="0" smtClean="0">
                <a:solidFill>
                  <a:schemeClr val="tx1"/>
                </a:solidFill>
              </a:rPr>
              <a:t>, Bryan Johnson</a:t>
            </a:r>
            <a:r>
              <a:rPr lang="en-US" sz="1600" b="1" baseline="30000" dirty="0" smtClean="0">
                <a:solidFill>
                  <a:schemeClr val="tx1"/>
                </a:solidFill>
              </a:rPr>
              <a:t>4</a:t>
            </a:r>
            <a:r>
              <a:rPr lang="en-US" sz="1600" b="1" dirty="0" smtClean="0">
                <a:solidFill>
                  <a:schemeClr val="tx1"/>
                </a:solidFill>
              </a:rPr>
              <a:t>, John, F. Burris</a:t>
            </a:r>
            <a:r>
              <a:rPr lang="en-US" sz="1600" b="1" baseline="30000" dirty="0" smtClean="0">
                <a:solidFill>
                  <a:schemeClr val="tx1"/>
                </a:solidFill>
              </a:rPr>
              <a:t>6</a:t>
            </a:r>
            <a:r>
              <a:rPr lang="en-US" sz="1600" b="1" dirty="0" smtClean="0">
                <a:solidFill>
                  <a:schemeClr val="tx1"/>
                </a:solidFill>
              </a:rPr>
              <a:t>, Shi Kuang</a:t>
            </a:r>
            <a:r>
              <a:rPr lang="en-US" sz="1600" b="1" baseline="30000" dirty="0" smtClean="0">
                <a:solidFill>
                  <a:schemeClr val="tx1"/>
                </a:solidFill>
              </a:rPr>
              <a:t>6</a:t>
            </a:r>
            <a:r>
              <a:rPr lang="en-US" sz="1600" b="1" dirty="0" smtClean="0">
                <a:solidFill>
                  <a:schemeClr val="tx1"/>
                </a:solidFill>
              </a:rPr>
              <a:t>, Michael J. Newchurch</a:t>
            </a:r>
            <a:r>
              <a:rPr lang="en-US" sz="1600" b="1" baseline="30000" dirty="0" smtClean="0">
                <a:solidFill>
                  <a:schemeClr val="tx1"/>
                </a:solidFill>
              </a:rPr>
              <a:t>6</a:t>
            </a:r>
            <a:r>
              <a:rPr lang="en-US" sz="1600" b="1" dirty="0" smtClean="0">
                <a:solidFill>
                  <a:schemeClr val="tx1"/>
                </a:solidFill>
              </a:rPr>
              <a:t> ,Lihua Wang</a:t>
            </a:r>
            <a:r>
              <a:rPr lang="en-US" sz="1600" b="1" baseline="30000" dirty="0" smtClean="0">
                <a:solidFill>
                  <a:schemeClr val="tx1"/>
                </a:solidFill>
              </a:rPr>
              <a:t>6</a:t>
            </a:r>
            <a:r>
              <a:rPr lang="en-US" sz="1600" b="1" dirty="0" smtClean="0">
                <a:solidFill>
                  <a:schemeClr val="tx1"/>
                </a:solidFill>
              </a:rPr>
              <a:t>, Kevin Strawbridge</a:t>
            </a:r>
            <a:r>
              <a:rPr lang="en-US" sz="1600" b="1" baseline="30000" dirty="0" smtClean="0">
                <a:solidFill>
                  <a:schemeClr val="tx1"/>
                </a:solidFill>
              </a:rPr>
              <a:t>7</a:t>
            </a:r>
            <a:r>
              <a:rPr lang="en-US" sz="1600" b="1" dirty="0" smtClean="0">
                <a:solidFill>
                  <a:schemeClr val="tx1"/>
                </a:solidFill>
              </a:rPr>
              <a:t>, Thomas J. McGee</a:t>
            </a:r>
            <a:r>
              <a:rPr lang="en-US" sz="1600" b="1" baseline="30000" dirty="0" smtClean="0">
                <a:solidFill>
                  <a:schemeClr val="tx1"/>
                </a:solidFill>
              </a:rPr>
              <a:t>8</a:t>
            </a:r>
            <a:r>
              <a:rPr lang="en-US" sz="1600" b="1" dirty="0" smtClean="0">
                <a:solidFill>
                  <a:schemeClr val="tx1"/>
                </a:solidFill>
              </a:rPr>
              <a:t>, John T. Sullivan</a:t>
            </a:r>
            <a:r>
              <a:rPr lang="en-US" sz="1600" b="1" baseline="30000" dirty="0" smtClean="0">
                <a:solidFill>
                  <a:schemeClr val="tx1"/>
                </a:solidFill>
              </a:rPr>
              <a:t>8</a:t>
            </a:r>
            <a:r>
              <a:rPr lang="en-US" sz="1600" b="1" dirty="0" smtClean="0">
                <a:solidFill>
                  <a:schemeClr val="tx1"/>
                </a:solidFill>
              </a:rPr>
              <a:t>, Tim Berkoff</a:t>
            </a:r>
            <a:r>
              <a:rPr lang="en-US" sz="1600" b="1" baseline="30000" dirty="0" smtClean="0">
                <a:solidFill>
                  <a:schemeClr val="tx1"/>
                </a:solidFill>
              </a:rPr>
              <a:t>9</a:t>
            </a:r>
            <a:r>
              <a:rPr lang="en-US" sz="1600" b="1" dirty="0" smtClean="0">
                <a:solidFill>
                  <a:schemeClr val="tx1"/>
                </a:solidFill>
              </a:rPr>
              <a:t>, Gao Chen</a:t>
            </a:r>
            <a:r>
              <a:rPr lang="en-US" sz="1600" b="1" baseline="30000" dirty="0" smtClean="0">
                <a:solidFill>
                  <a:schemeClr val="tx1"/>
                </a:solidFill>
              </a:rPr>
              <a:t>9</a:t>
            </a:r>
            <a:r>
              <a:rPr lang="en-US" sz="1600" b="1" dirty="0" smtClean="0">
                <a:solidFill>
                  <a:schemeClr val="tx1"/>
                </a:solidFill>
              </a:rPr>
              <a:t>, Russell J. DeYoung</a:t>
            </a:r>
            <a:r>
              <a:rPr lang="en-US" sz="1600" b="1" baseline="30000" dirty="0" smtClean="0">
                <a:solidFill>
                  <a:schemeClr val="tx1"/>
                </a:solidFill>
              </a:rPr>
              <a:t>9</a:t>
            </a:r>
            <a:r>
              <a:rPr lang="en-US" sz="1600" b="1" dirty="0" smtClean="0">
                <a:solidFill>
                  <a:schemeClr val="tx1"/>
                </a:solidFill>
              </a:rPr>
              <a:t>, Guillaume Gronoff</a:t>
            </a:r>
            <a:r>
              <a:rPr lang="en-US" sz="1600" b="1" baseline="30000" dirty="0" smtClean="0">
                <a:solidFill>
                  <a:schemeClr val="tx1"/>
                </a:solidFill>
              </a:rPr>
              <a:t>9</a:t>
            </a:r>
            <a:r>
              <a:rPr lang="en-US" sz="1600" b="1" dirty="0" smtClean="0">
                <a:solidFill>
                  <a:schemeClr val="tx1"/>
                </a:solidFill>
              </a:rPr>
              <a:t>, Brad Pierce</a:t>
            </a:r>
            <a:r>
              <a:rPr lang="en-US" sz="1600" b="1" baseline="30000" dirty="0" smtClean="0">
                <a:solidFill>
                  <a:schemeClr val="tx1"/>
                </a:solidFill>
              </a:rPr>
              <a:t>10</a:t>
            </a:r>
            <a:r>
              <a:rPr lang="en-US" sz="1600" b="1" dirty="0" smtClean="0">
                <a:solidFill>
                  <a:schemeClr val="tx1"/>
                </a:solidFill>
              </a:rPr>
              <a:t>, Terry Keating</a:t>
            </a:r>
            <a:r>
              <a:rPr lang="en-US" sz="1600" b="1" baseline="30000" dirty="0" smtClean="0">
                <a:solidFill>
                  <a:schemeClr val="tx1"/>
                </a:solidFill>
              </a:rPr>
              <a:t>11</a:t>
            </a:r>
            <a:r>
              <a:rPr lang="en-US" sz="1600" b="1" dirty="0" smtClean="0">
                <a:solidFill>
                  <a:schemeClr val="tx1"/>
                </a:solidFill>
              </a:rPr>
              <a:t> </a:t>
            </a:r>
            <a:endParaRPr lang="en-US" sz="1600" b="1" baseline="30000" dirty="0">
              <a:solidFill>
                <a:schemeClr val="tx1"/>
              </a:solidFill>
            </a:endParaRPr>
          </a:p>
        </p:txBody>
      </p:sp>
      <p:sp>
        <p:nvSpPr>
          <p:cNvPr id="26" name="TextBox 25"/>
          <p:cNvSpPr txBox="1"/>
          <p:nvPr/>
        </p:nvSpPr>
        <p:spPr>
          <a:xfrm>
            <a:off x="1066800" y="4800600"/>
            <a:ext cx="6935362" cy="1169551"/>
          </a:xfrm>
          <a:prstGeom prst="rect">
            <a:avLst/>
          </a:prstGeom>
          <a:noFill/>
        </p:spPr>
        <p:txBody>
          <a:bodyPr wrap="square" rtlCol="0">
            <a:spAutoFit/>
          </a:bodyPr>
          <a:lstStyle/>
          <a:p>
            <a:r>
              <a:rPr lang="en-US" sz="1400" i="1" baseline="30000" dirty="0" smtClean="0"/>
              <a:t>1</a:t>
            </a:r>
            <a:r>
              <a:rPr lang="en-US" sz="1400" i="1" dirty="0" smtClean="0"/>
              <a:t>NASA Headquarters,</a:t>
            </a:r>
            <a:r>
              <a:rPr lang="en-US" sz="1400" i="1" baseline="30000" dirty="0"/>
              <a:t> </a:t>
            </a:r>
            <a:r>
              <a:rPr lang="en-US" sz="1400" i="1" baseline="30000" dirty="0" smtClean="0"/>
              <a:t>2</a:t>
            </a:r>
            <a:r>
              <a:rPr lang="en-US" sz="1400" i="1" dirty="0" smtClean="0"/>
              <a:t>NASA </a:t>
            </a:r>
            <a:r>
              <a:rPr lang="en-US" sz="1400" i="1" dirty="0"/>
              <a:t>Ames Research </a:t>
            </a:r>
            <a:r>
              <a:rPr lang="en-US" sz="1400" i="1" dirty="0" smtClean="0"/>
              <a:t>Center, </a:t>
            </a:r>
            <a:r>
              <a:rPr lang="en-US" sz="1400" i="1" baseline="30000" dirty="0" smtClean="0"/>
              <a:t>3</a:t>
            </a:r>
            <a:r>
              <a:rPr lang="en-US" sz="1400" i="1" dirty="0" smtClean="0"/>
              <a:t>NASA </a:t>
            </a:r>
            <a:r>
              <a:rPr lang="en-US" sz="1400" i="1" dirty="0"/>
              <a:t>Jet Propulsion Laboratory</a:t>
            </a:r>
            <a:endParaRPr lang="en-US" sz="1400" dirty="0"/>
          </a:p>
          <a:p>
            <a:r>
              <a:rPr lang="en-US" sz="1400" i="1" dirty="0" smtClean="0"/>
              <a:t> </a:t>
            </a:r>
            <a:r>
              <a:rPr lang="en-US" sz="1400" i="1" baseline="30000" dirty="0" smtClean="0"/>
              <a:t>4</a:t>
            </a:r>
            <a:r>
              <a:rPr lang="en-US" sz="1400" i="1" dirty="0" smtClean="0"/>
              <a:t>NOAA </a:t>
            </a:r>
            <a:r>
              <a:rPr lang="en-US" sz="1400" i="1" dirty="0"/>
              <a:t>Earth System Research Laboratory, </a:t>
            </a:r>
            <a:r>
              <a:rPr lang="en-US" sz="1400" i="1" baseline="30000" dirty="0" smtClean="0"/>
              <a:t>5</a:t>
            </a:r>
            <a:r>
              <a:rPr lang="en-US" sz="1400" i="1" dirty="0" smtClean="0"/>
              <a:t>University </a:t>
            </a:r>
            <a:r>
              <a:rPr lang="en-US" sz="1400" i="1" dirty="0"/>
              <a:t>of Colorado at </a:t>
            </a:r>
            <a:r>
              <a:rPr lang="en-US" sz="1400" i="1" dirty="0" smtClean="0"/>
              <a:t>Boulder, </a:t>
            </a:r>
            <a:r>
              <a:rPr lang="en-US" sz="1400" i="1" baseline="30000" dirty="0" smtClean="0"/>
              <a:t>6</a:t>
            </a:r>
            <a:r>
              <a:rPr lang="en-US" sz="1400" i="1" dirty="0" smtClean="0"/>
              <a:t>University </a:t>
            </a:r>
            <a:r>
              <a:rPr lang="en-US" sz="1400" i="1" dirty="0"/>
              <a:t>of Alabama in </a:t>
            </a:r>
            <a:r>
              <a:rPr lang="en-US" sz="1400" i="1" dirty="0" smtClean="0"/>
              <a:t>Huntsville, </a:t>
            </a:r>
            <a:r>
              <a:rPr lang="en-US" sz="1400" i="1" baseline="30000" dirty="0" smtClean="0"/>
              <a:t>7</a:t>
            </a:r>
            <a:r>
              <a:rPr lang="en-US" sz="1400" i="1" dirty="0" smtClean="0"/>
              <a:t>Environment and Climate Change Canada</a:t>
            </a:r>
          </a:p>
          <a:p>
            <a:r>
              <a:rPr lang="en-US" sz="1400" i="1" baseline="30000" dirty="0" smtClean="0"/>
              <a:t>8</a:t>
            </a:r>
            <a:r>
              <a:rPr lang="en-US" sz="1400" i="1" dirty="0" smtClean="0"/>
              <a:t>NASA </a:t>
            </a:r>
            <a:r>
              <a:rPr lang="en-US" sz="1400" i="1" dirty="0"/>
              <a:t>Goddard Space Flight </a:t>
            </a:r>
            <a:r>
              <a:rPr lang="en-US" sz="1400" i="1" dirty="0" smtClean="0"/>
              <a:t>Center, </a:t>
            </a:r>
            <a:r>
              <a:rPr lang="en-US" sz="1400" i="1" baseline="30000" dirty="0" smtClean="0"/>
              <a:t>9</a:t>
            </a:r>
            <a:r>
              <a:rPr lang="en-US" sz="1400" i="1" dirty="0" smtClean="0"/>
              <a:t>NASA </a:t>
            </a:r>
            <a:r>
              <a:rPr lang="en-US" sz="1400" i="1" dirty="0"/>
              <a:t>Langley Research </a:t>
            </a:r>
            <a:r>
              <a:rPr lang="en-US" sz="1400" i="1" dirty="0" smtClean="0"/>
              <a:t>Center, </a:t>
            </a:r>
            <a:r>
              <a:rPr lang="en-US" sz="1400" i="1" baseline="30000" dirty="0" smtClean="0"/>
              <a:t>10</a:t>
            </a:r>
            <a:r>
              <a:rPr lang="en-US" sz="1400" i="1" dirty="0" smtClean="0"/>
              <a:t>NOAA/NESDIS/STAR, </a:t>
            </a:r>
            <a:r>
              <a:rPr lang="en-US" sz="1400" i="1" baseline="30000" dirty="0" smtClean="0"/>
              <a:t>11</a:t>
            </a:r>
            <a:r>
              <a:rPr lang="en-US" sz="1400" i="1" dirty="0" smtClean="0"/>
              <a:t>USEPA/OAR</a:t>
            </a:r>
            <a:endParaRPr lang="en-US" sz="1400" dirty="0"/>
          </a:p>
        </p:txBody>
      </p:sp>
      <p:pic>
        <p:nvPicPr>
          <p:cNvPr id="27" name="Picture 184" descr="Meatball"/>
          <p:cNvPicPr>
            <a:picLocks noChangeAspect="1" noChangeArrowheads="1"/>
          </p:cNvPicPr>
          <p:nvPr/>
        </p:nvPicPr>
        <p:blipFill>
          <a:blip r:embed="rId4" cstate="print"/>
          <a:srcRect/>
          <a:stretch>
            <a:fillRect/>
          </a:stretch>
        </p:blipFill>
        <p:spPr bwMode="auto">
          <a:xfrm>
            <a:off x="-17060" y="5877341"/>
            <a:ext cx="1083860" cy="941479"/>
          </a:xfrm>
          <a:prstGeom prst="rect">
            <a:avLst/>
          </a:prstGeom>
          <a:noFill/>
          <a:ln w="9525">
            <a:noFill/>
            <a:miter lim="800000"/>
            <a:headEnd/>
            <a:tailEnd/>
          </a:ln>
        </p:spPr>
      </p:pic>
      <p:pic>
        <p:nvPicPr>
          <p:cNvPr id="28" name="Picture 27" descr="noaalogo.jpg"/>
          <p:cNvPicPr>
            <a:picLocks noChangeAspect="1"/>
          </p:cNvPicPr>
          <p:nvPr/>
        </p:nvPicPr>
        <p:blipFill>
          <a:blip r:embed="rId5" cstate="print"/>
          <a:srcRect/>
          <a:stretch>
            <a:fillRect/>
          </a:stretch>
        </p:blipFill>
        <p:spPr bwMode="auto">
          <a:xfrm>
            <a:off x="1474122" y="5933936"/>
            <a:ext cx="924062" cy="924063"/>
          </a:xfrm>
          <a:prstGeom prst="rect">
            <a:avLst/>
          </a:prstGeom>
          <a:noFill/>
          <a:ln w="9525">
            <a:noFill/>
            <a:miter lim="800000"/>
            <a:headEnd/>
            <a:tailEnd/>
          </a:ln>
        </p:spPr>
      </p:pic>
      <p:pic>
        <p:nvPicPr>
          <p:cNvPr id="29" name="Picture 28" descr="http://nsstc.uah.edu/atmchem/lidar/logo/NDACC_Logo_smal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6096000"/>
            <a:ext cx="985562" cy="7280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400" y="6122926"/>
            <a:ext cx="1428750" cy="714375"/>
          </a:xfrm>
          <a:prstGeom prst="rect">
            <a:avLst/>
          </a:prstGeom>
        </p:spPr>
      </p:pic>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2848" y="6249924"/>
            <a:ext cx="1676400" cy="50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EPA seal and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6212733"/>
            <a:ext cx="1905000" cy="58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720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1143000"/>
            <a:ext cx="6248400" cy="5103926"/>
            <a:chOff x="144" y="192"/>
            <a:chExt cx="3936" cy="3878"/>
          </a:xfrm>
        </p:grpSpPr>
        <p:pic>
          <p:nvPicPr>
            <p:cNvPr id="15" name="Picture 4"/>
            <p:cNvPicPr preferRelativeResize="0">
              <a:picLocks noChangeArrowheads="1"/>
            </p:cNvPicPr>
            <p:nvPr/>
          </p:nvPicPr>
          <p:blipFill>
            <a:blip r:embed="rId3" cstate="print"/>
            <a:srcRect/>
            <a:stretch>
              <a:fillRect/>
            </a:stretch>
          </p:blipFill>
          <p:spPr bwMode="auto">
            <a:xfrm>
              <a:off x="144" y="192"/>
              <a:ext cx="3898" cy="1382"/>
            </a:xfrm>
            <a:prstGeom prst="rect">
              <a:avLst/>
            </a:prstGeom>
            <a:noFill/>
            <a:ln w="9525">
              <a:noFill/>
              <a:miter lim="800000"/>
              <a:headEnd/>
              <a:tailEnd/>
            </a:ln>
          </p:spPr>
        </p:pic>
        <p:pic>
          <p:nvPicPr>
            <p:cNvPr id="16" name="Picture 5"/>
            <p:cNvPicPr preferRelativeResize="0">
              <a:picLocks noChangeArrowheads="1"/>
            </p:cNvPicPr>
            <p:nvPr/>
          </p:nvPicPr>
          <p:blipFill>
            <a:blip r:embed="rId4" cstate="print"/>
            <a:srcRect/>
            <a:stretch>
              <a:fillRect/>
            </a:stretch>
          </p:blipFill>
          <p:spPr bwMode="auto">
            <a:xfrm>
              <a:off x="144" y="1440"/>
              <a:ext cx="3898" cy="1382"/>
            </a:xfrm>
            <a:prstGeom prst="rect">
              <a:avLst/>
            </a:prstGeom>
            <a:noFill/>
            <a:ln w="9525">
              <a:noFill/>
              <a:miter lim="800000"/>
              <a:headEnd/>
              <a:tailEnd/>
            </a:ln>
          </p:spPr>
        </p:pic>
        <p:pic>
          <p:nvPicPr>
            <p:cNvPr id="17" name="Picture 7"/>
            <p:cNvPicPr preferRelativeResize="0">
              <a:picLocks noChangeArrowheads="1"/>
            </p:cNvPicPr>
            <p:nvPr/>
          </p:nvPicPr>
          <p:blipFill>
            <a:blip r:embed="rId5" cstate="print"/>
            <a:srcRect r="2381"/>
            <a:stretch>
              <a:fillRect/>
            </a:stretch>
          </p:blipFill>
          <p:spPr bwMode="auto">
            <a:xfrm>
              <a:off x="144" y="2688"/>
              <a:ext cx="3936" cy="1382"/>
            </a:xfrm>
            <a:prstGeom prst="rect">
              <a:avLst/>
            </a:prstGeom>
            <a:noFill/>
            <a:ln w="9525">
              <a:noFill/>
              <a:miter lim="800000"/>
              <a:headEnd/>
              <a:tailEnd/>
            </a:ln>
            <a:effectLst/>
          </p:spPr>
        </p:pic>
        <p:sp>
          <p:nvSpPr>
            <p:cNvPr id="18" name="Rectangle 8"/>
            <p:cNvSpPr>
              <a:spLocks noChangeArrowheads="1"/>
            </p:cNvSpPr>
            <p:nvPr/>
          </p:nvSpPr>
          <p:spPr bwMode="auto">
            <a:xfrm>
              <a:off x="1008" y="2688"/>
              <a:ext cx="2016" cy="48"/>
            </a:xfrm>
            <a:prstGeom prst="rect">
              <a:avLst/>
            </a:prstGeom>
            <a:solidFill>
              <a:schemeClr val="bg1"/>
            </a:solidFill>
            <a:ln w="9525">
              <a:solidFill>
                <a:schemeClr val="bg1"/>
              </a:solidFill>
              <a:miter lim="800000"/>
              <a:headEnd/>
              <a:tailEnd/>
            </a:ln>
            <a:effectLst/>
          </p:spPr>
          <p:txBody>
            <a:bodyPr wrap="none" anchor="ctr"/>
            <a:lstStyle/>
            <a:p>
              <a:endParaRPr lang="en-US">
                <a:latin typeface="Cambria" pitchFamily="18" charset="0"/>
              </a:endParaRPr>
            </a:p>
          </p:txBody>
        </p:sp>
      </p:grpSp>
      <p:sp>
        <p:nvSpPr>
          <p:cNvPr id="19" name="Text Box 10"/>
          <p:cNvSpPr txBox="1">
            <a:spLocks noChangeArrowheads="1"/>
          </p:cNvSpPr>
          <p:nvPr/>
        </p:nvSpPr>
        <p:spPr bwMode="auto">
          <a:xfrm>
            <a:off x="6248400" y="1371600"/>
            <a:ext cx="2895600" cy="1077218"/>
          </a:xfrm>
          <a:prstGeom prst="rect">
            <a:avLst/>
          </a:prstGeom>
          <a:noFill/>
          <a:ln w="9525">
            <a:noFill/>
            <a:miter lim="800000"/>
            <a:headEnd/>
            <a:tailEnd/>
          </a:ln>
          <a:effectLst/>
        </p:spPr>
        <p:txBody>
          <a:bodyPr wrap="square">
            <a:spAutoFit/>
          </a:bodyPr>
          <a:lstStyle/>
          <a:p>
            <a:pPr>
              <a:spcBef>
                <a:spcPct val="50000"/>
              </a:spcBef>
            </a:pPr>
            <a:r>
              <a:rPr lang="en-US" sz="1600" b="1" dirty="0" err="1" smtClean="0"/>
              <a:t>TOLNet</a:t>
            </a:r>
            <a:r>
              <a:rPr lang="en-US" sz="1600" b="1" dirty="0" smtClean="0"/>
              <a:t>/RO</a:t>
            </a:r>
            <a:r>
              <a:rPr lang="en-US" sz="1600" b="1" baseline="-25000" dirty="0" smtClean="0"/>
              <a:t>3</a:t>
            </a:r>
            <a:r>
              <a:rPr lang="en-US" sz="1600" b="1" dirty="0" smtClean="0"/>
              <a:t>QET</a:t>
            </a:r>
            <a:r>
              <a:rPr lang="en-US" sz="1600" dirty="0" smtClean="0"/>
              <a:t> observation at Huntsville on </a:t>
            </a:r>
            <a:r>
              <a:rPr lang="en-US" sz="1600" dirty="0"/>
              <a:t>Aug. 4, </a:t>
            </a:r>
            <a:r>
              <a:rPr lang="en-US" sz="1600" dirty="0" smtClean="0"/>
              <a:t>2010. Note distinct upper troposphere and PBL layers.</a:t>
            </a:r>
            <a:endParaRPr lang="en-US" sz="1600" dirty="0"/>
          </a:p>
        </p:txBody>
      </p:sp>
      <p:sp>
        <p:nvSpPr>
          <p:cNvPr id="20" name="Text Box 11"/>
          <p:cNvSpPr txBox="1">
            <a:spLocks noChangeArrowheads="1"/>
          </p:cNvSpPr>
          <p:nvPr/>
        </p:nvSpPr>
        <p:spPr bwMode="auto">
          <a:xfrm>
            <a:off x="6248400" y="2785522"/>
            <a:ext cx="2895600" cy="1569660"/>
          </a:xfrm>
          <a:prstGeom prst="rect">
            <a:avLst/>
          </a:prstGeom>
          <a:noFill/>
          <a:ln w="9525">
            <a:noFill/>
            <a:miter lim="800000"/>
            <a:headEnd/>
            <a:tailEnd/>
          </a:ln>
          <a:effectLst/>
        </p:spPr>
        <p:txBody>
          <a:bodyPr wrap="square">
            <a:spAutoFit/>
          </a:bodyPr>
          <a:lstStyle/>
          <a:p>
            <a:pPr>
              <a:spcBef>
                <a:spcPct val="50000"/>
              </a:spcBef>
            </a:pPr>
            <a:r>
              <a:rPr lang="en-US" sz="1600" dirty="0" smtClean="0"/>
              <a:t>RO</a:t>
            </a:r>
            <a:r>
              <a:rPr lang="en-US" sz="1600" baseline="-25000" dirty="0" smtClean="0"/>
              <a:t>3</a:t>
            </a:r>
            <a:r>
              <a:rPr lang="en-US" sz="1600" dirty="0" smtClean="0"/>
              <a:t>QET observation convolved with </a:t>
            </a:r>
            <a:r>
              <a:rPr lang="en-US" sz="1600" b="1" dirty="0" smtClean="0"/>
              <a:t>TEMPO UV </a:t>
            </a:r>
            <a:r>
              <a:rPr lang="en-US" sz="1600" dirty="0" smtClean="0"/>
              <a:t>averaging kernel to simulate the space-borne observation, which captures most of the UT layer but little of the PBL.</a:t>
            </a:r>
            <a:endParaRPr lang="en-US" sz="1600" dirty="0"/>
          </a:p>
        </p:txBody>
      </p:sp>
      <p:sp>
        <p:nvSpPr>
          <p:cNvPr id="21" name="Text Box 12"/>
          <p:cNvSpPr txBox="1">
            <a:spLocks noChangeArrowheads="1"/>
          </p:cNvSpPr>
          <p:nvPr/>
        </p:nvSpPr>
        <p:spPr bwMode="auto">
          <a:xfrm>
            <a:off x="6172200" y="4456219"/>
            <a:ext cx="2971800" cy="1569660"/>
          </a:xfrm>
          <a:prstGeom prst="rect">
            <a:avLst/>
          </a:prstGeom>
          <a:noFill/>
          <a:ln w="9525">
            <a:noFill/>
            <a:miter lim="800000"/>
            <a:headEnd/>
            <a:tailEnd/>
          </a:ln>
          <a:effectLst/>
        </p:spPr>
        <p:txBody>
          <a:bodyPr wrap="square">
            <a:spAutoFit/>
          </a:bodyPr>
          <a:lstStyle/>
          <a:p>
            <a:pPr>
              <a:spcBef>
                <a:spcPct val="50000"/>
              </a:spcBef>
            </a:pPr>
            <a:r>
              <a:rPr lang="en-US" sz="1600" dirty="0" smtClean="0"/>
              <a:t>RO</a:t>
            </a:r>
            <a:r>
              <a:rPr lang="en-US" sz="1600" baseline="-25000" dirty="0" smtClean="0"/>
              <a:t>3</a:t>
            </a:r>
            <a:r>
              <a:rPr lang="en-US" sz="1600" dirty="0" smtClean="0"/>
              <a:t>QET observation convolved with </a:t>
            </a:r>
            <a:r>
              <a:rPr lang="en-US" sz="1600" b="1" dirty="0" smtClean="0"/>
              <a:t>TEMPO</a:t>
            </a:r>
            <a:r>
              <a:rPr lang="en-US" sz="1600" dirty="0" smtClean="0"/>
              <a:t> </a:t>
            </a:r>
            <a:r>
              <a:rPr lang="en-US" sz="1600" b="1" dirty="0" smtClean="0"/>
              <a:t>UV &amp; Visible</a:t>
            </a:r>
            <a:r>
              <a:rPr lang="en-US" sz="1600" dirty="0" smtClean="0"/>
              <a:t> enhances the fidelity of both UT and PBL layers, but does not capture the lowest 1km very well.  X. Liu et al.</a:t>
            </a:r>
            <a:endParaRPr lang="en-US" sz="1600" dirty="0"/>
          </a:p>
        </p:txBody>
      </p:sp>
      <p:sp>
        <p:nvSpPr>
          <p:cNvPr id="11" name="Rectangle 10"/>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13" name="Rectangle 12"/>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Rectangle 13"/>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Rectangle 22"/>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23"/>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Rectangle 24"/>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Rectangle 25"/>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27"/>
          <p:cNvSpPr/>
          <p:nvPr/>
        </p:nvSpPr>
        <p:spPr>
          <a:xfrm>
            <a:off x="76200" y="318700"/>
            <a:ext cx="4648200" cy="400110"/>
          </a:xfrm>
          <a:prstGeom prst="rect">
            <a:avLst/>
          </a:prstGeom>
        </p:spPr>
        <p:txBody>
          <a:bodyPr wrap="square">
            <a:spAutoFit/>
          </a:bodyPr>
          <a:lstStyle/>
          <a:p>
            <a:pPr algn="ctr"/>
            <a:r>
              <a:rPr lang="en-US" sz="2000" b="1" i="1" dirty="0" smtClean="0">
                <a:solidFill>
                  <a:schemeClr val="bg1"/>
                </a:solidFill>
                <a:latin typeface="+mj-lt"/>
                <a:cs typeface="Arial" panose="020B0604020202020204" pitchFamily="34" charset="0"/>
              </a:rPr>
              <a:t>TOLNet Complements TEMPO</a:t>
            </a:r>
          </a:p>
        </p:txBody>
      </p:sp>
      <p:sp>
        <p:nvSpPr>
          <p:cNvPr id="3" name="TextBox 2"/>
          <p:cNvSpPr txBox="1"/>
          <p:nvPr/>
        </p:nvSpPr>
        <p:spPr>
          <a:xfrm>
            <a:off x="-9100" y="6177915"/>
            <a:ext cx="9076899" cy="984885"/>
          </a:xfrm>
          <a:prstGeom prst="rect">
            <a:avLst/>
          </a:prstGeom>
          <a:noFill/>
        </p:spPr>
        <p:txBody>
          <a:bodyPr wrap="square" rtlCol="0">
            <a:spAutoFit/>
          </a:bodyPr>
          <a:lstStyle/>
          <a:p>
            <a:r>
              <a:rPr lang="en-US" sz="2000" dirty="0"/>
              <a:t>Conclusion: TOLNet provides measurements to not only validate TEMPO, but also to complement TEMPO, especially in the PBL.</a:t>
            </a:r>
          </a:p>
          <a:p>
            <a:endParaRPr lang="en-US" dirty="0"/>
          </a:p>
        </p:txBody>
      </p:sp>
    </p:spTree>
    <p:extLst>
      <p:ext uri="{BB962C8B-B14F-4D97-AF65-F5344CB8AC3E}">
        <p14:creationId xmlns:p14="http://schemas.microsoft.com/office/powerpoint/2010/main" val="4102195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1047" y="1259205"/>
            <a:ext cx="8720294" cy="5844264"/>
            <a:chOff x="228600" y="678396"/>
            <a:chExt cx="8720294" cy="5844264"/>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33400" y="678396"/>
              <a:ext cx="3329940" cy="4227195"/>
            </a:xfrm>
            <a:prstGeom prst="rect">
              <a:avLst/>
            </a:prstGeom>
            <a:noFill/>
            <a:ln>
              <a:noFill/>
            </a:ln>
          </p:spPr>
        </p:pic>
        <p:sp>
          <p:nvSpPr>
            <p:cNvPr id="5" name="TextBox 4"/>
            <p:cNvSpPr txBox="1"/>
            <p:nvPr/>
          </p:nvSpPr>
          <p:spPr>
            <a:xfrm>
              <a:off x="228600" y="4953000"/>
              <a:ext cx="8720294" cy="1569660"/>
            </a:xfrm>
            <a:prstGeom prst="rect">
              <a:avLst/>
            </a:prstGeom>
            <a:noFill/>
          </p:spPr>
          <p:txBody>
            <a:bodyPr wrap="square" rtlCol="0">
              <a:spAutoFit/>
            </a:bodyPr>
            <a:lstStyle/>
            <a:p>
              <a:pPr algn="just"/>
              <a:r>
                <a:rPr lang="en-US" sz="1600" dirty="0" smtClean="0"/>
                <a:t>The </a:t>
              </a:r>
              <a:r>
                <a:rPr lang="en-US" sz="1600" dirty="0"/>
                <a:t>left panel shows the ozone, temperature, and relative humidity measured by the </a:t>
              </a:r>
              <a:r>
                <a:rPr lang="en-US" sz="1600" dirty="0" err="1"/>
                <a:t>ozonesonde</a:t>
              </a:r>
              <a:r>
                <a:rPr lang="en-US" sz="1600" dirty="0"/>
                <a:t> launched at 18:37 showing atmospheric laminar structure. The right panel shows the comparison of ozone profile measured by the </a:t>
              </a:r>
              <a:r>
                <a:rPr lang="en-US" sz="1600" dirty="0" err="1"/>
                <a:t>ozonesonde</a:t>
              </a:r>
              <a:r>
                <a:rPr lang="en-US" sz="1600" dirty="0"/>
                <a:t>, the profile measured by the P-3, and two DIAL ozone profiles measured at two different times (one close to the </a:t>
              </a:r>
              <a:r>
                <a:rPr lang="en-US" sz="1600" dirty="0" err="1"/>
                <a:t>ozonesonde</a:t>
              </a:r>
              <a:r>
                <a:rPr lang="en-US" sz="1600" dirty="0"/>
                <a:t> launching time and the other close to the time P-3 overpassing Huntsville). &lt;about 8 min for P-3 HSV spiral&gt;</a:t>
              </a:r>
            </a:p>
            <a:p>
              <a:pPr algn="just"/>
              <a:endParaRPr lang="en-US" sz="16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856" y="762000"/>
              <a:ext cx="4352038"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67000" y="1066800"/>
              <a:ext cx="1483098" cy="369332"/>
            </a:xfrm>
            <a:prstGeom prst="rect">
              <a:avLst/>
            </a:prstGeom>
            <a:noFill/>
          </p:spPr>
          <p:txBody>
            <a:bodyPr wrap="none" rtlCol="0">
              <a:spAutoFit/>
            </a:bodyPr>
            <a:lstStyle/>
            <a:p>
              <a:r>
                <a:rPr lang="en-US" dirty="0"/>
                <a:t>June 29, 2013</a:t>
              </a:r>
            </a:p>
          </p:txBody>
        </p:sp>
        <p:sp>
          <p:nvSpPr>
            <p:cNvPr id="6" name="TextBox 5"/>
            <p:cNvSpPr txBox="1"/>
            <p:nvPr/>
          </p:nvSpPr>
          <p:spPr>
            <a:xfrm>
              <a:off x="2895600" y="2819400"/>
              <a:ext cx="1676400" cy="584775"/>
            </a:xfrm>
            <a:prstGeom prst="rect">
              <a:avLst/>
            </a:prstGeom>
            <a:noFill/>
          </p:spPr>
          <p:txBody>
            <a:bodyPr wrap="square" rtlCol="0">
              <a:spAutoFit/>
            </a:bodyPr>
            <a:lstStyle/>
            <a:p>
              <a:r>
                <a:rPr lang="en-US" sz="1600" dirty="0" smtClean="0"/>
                <a:t>due to real ozone variations</a:t>
              </a:r>
              <a:endParaRPr lang="en-US" sz="1600" dirty="0"/>
            </a:p>
          </p:txBody>
        </p:sp>
        <p:cxnSp>
          <p:nvCxnSpPr>
            <p:cNvPr id="8" name="Straight Arrow Connector 7"/>
            <p:cNvCxnSpPr/>
            <p:nvPr/>
          </p:nvCxnSpPr>
          <p:spPr>
            <a:xfrm flipH="1" flipV="1">
              <a:off x="3065649" y="2209800"/>
              <a:ext cx="6858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334475" y="4391725"/>
            <a:ext cx="4876800" cy="646331"/>
          </a:xfrm>
          <a:prstGeom prst="rect">
            <a:avLst/>
          </a:prstGeom>
          <a:noFill/>
        </p:spPr>
        <p:txBody>
          <a:bodyPr wrap="square" rtlCol="0">
            <a:spAutoFit/>
          </a:bodyPr>
          <a:lstStyle/>
          <a:p>
            <a:r>
              <a:rPr lang="en-US" dirty="0" smtClean="0"/>
              <a:t>Lidar, </a:t>
            </a:r>
            <a:r>
              <a:rPr lang="en-US" dirty="0" err="1" smtClean="0"/>
              <a:t>sonde</a:t>
            </a:r>
            <a:r>
              <a:rPr lang="en-US" dirty="0" smtClean="0"/>
              <a:t>, P-3 measured ozone mixing ratio shown on the GOOGLE map.</a:t>
            </a:r>
            <a:endParaRPr lang="en-US" dirty="0"/>
          </a:p>
        </p:txBody>
      </p:sp>
      <p:sp>
        <p:nvSpPr>
          <p:cNvPr id="12" name="Rectangle 11"/>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14" name="Rectangle 13"/>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4"/>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Rectangle 15"/>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Rectangle 17"/>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tangle 18"/>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19"/>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0" y="304800"/>
            <a:ext cx="4648200" cy="707886"/>
          </a:xfrm>
          <a:prstGeom prst="rect">
            <a:avLst/>
          </a:prstGeom>
        </p:spPr>
        <p:txBody>
          <a:bodyPr wrap="square">
            <a:spAutoFit/>
          </a:bodyPr>
          <a:lstStyle/>
          <a:p>
            <a:pPr algn="ctr"/>
            <a:r>
              <a:rPr lang="en-US" sz="2000" b="1" i="1" dirty="0" smtClean="0">
                <a:solidFill>
                  <a:schemeClr val="bg1"/>
                </a:solidFill>
                <a:latin typeface="+mj-lt"/>
                <a:cs typeface="Arial" panose="020B0604020202020204" pitchFamily="34" charset="0"/>
              </a:rPr>
              <a:t>TOLNet/UAH RO</a:t>
            </a:r>
            <a:r>
              <a:rPr lang="en-US" sz="2000" b="1" i="1" baseline="-25000" dirty="0" smtClean="0">
                <a:solidFill>
                  <a:schemeClr val="bg1"/>
                </a:solidFill>
                <a:latin typeface="+mj-lt"/>
                <a:cs typeface="Arial" panose="020B0604020202020204" pitchFamily="34" charset="0"/>
              </a:rPr>
              <a:t>3</a:t>
            </a:r>
            <a:r>
              <a:rPr lang="en-US" sz="2000" b="1" i="1" dirty="0" smtClean="0">
                <a:solidFill>
                  <a:schemeClr val="bg1"/>
                </a:solidFill>
                <a:latin typeface="+mj-lt"/>
                <a:cs typeface="Arial" panose="020B0604020202020204" pitchFamily="34" charset="0"/>
              </a:rPr>
              <a:t>QET validation with P-3B and </a:t>
            </a:r>
            <a:r>
              <a:rPr lang="en-US" sz="2000" b="1" i="1" dirty="0" err="1" smtClean="0">
                <a:solidFill>
                  <a:schemeClr val="bg1"/>
                </a:solidFill>
                <a:latin typeface="+mj-lt"/>
                <a:cs typeface="Arial" panose="020B0604020202020204" pitchFamily="34" charset="0"/>
              </a:rPr>
              <a:t>ozonesondes</a:t>
            </a:r>
            <a:r>
              <a:rPr lang="en-US" sz="2000" b="1" i="1" dirty="0" smtClean="0">
                <a:solidFill>
                  <a:schemeClr val="bg1"/>
                </a:solidFill>
                <a:latin typeface="+mj-lt"/>
                <a:cs typeface="Arial" panose="020B0604020202020204" pitchFamily="34" charset="0"/>
              </a:rPr>
              <a:t> during 2013 SENEX</a:t>
            </a:r>
            <a:endParaRPr lang="en-US" sz="2000" b="1" i="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218502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3810000"/>
            <a:ext cx="5867400" cy="3048000"/>
          </a:xfrm>
          <a:prstGeom prst="rect">
            <a:avLst/>
          </a:prstGeom>
          <a:noFill/>
        </p:spPr>
        <p:txBody>
          <a:bodyPr wrap="square" rtlCol="0">
            <a:noAutofit/>
          </a:bodyPr>
          <a:lstStyle/>
          <a:p>
            <a:pPr marL="285750" indent="-285750">
              <a:buFont typeface="Wingdings" charset="2"/>
              <a:buChar char="Ø"/>
            </a:pPr>
            <a:r>
              <a:rPr lang="en-US" sz="1600" dirty="0"/>
              <a:t>L</a:t>
            </a:r>
            <a:r>
              <a:rPr lang="en-US" sz="1600" dirty="0" smtClean="0"/>
              <a:t>ight winds and recirculation of pollutants by the land-sea breeze led to very high afternoon O</a:t>
            </a:r>
            <a:r>
              <a:rPr lang="en-US" sz="1600" baseline="-25000" dirty="0" smtClean="0"/>
              <a:t>3</a:t>
            </a:r>
            <a:r>
              <a:rPr lang="en-US" sz="1600" dirty="0" smtClean="0"/>
              <a:t> concentrations.</a:t>
            </a:r>
          </a:p>
          <a:p>
            <a:pPr marL="285750" indent="-285750">
              <a:spcBef>
                <a:spcPts val="600"/>
              </a:spcBef>
              <a:buFont typeface="Wingdings" charset="2"/>
              <a:buChar char="Ø"/>
            </a:pPr>
            <a:r>
              <a:rPr lang="en-US" sz="1600" dirty="0" smtClean="0"/>
              <a:t>Titration of O</a:t>
            </a:r>
            <a:r>
              <a:rPr lang="en-US" sz="1600" baseline="-25000" dirty="0" smtClean="0"/>
              <a:t>3</a:t>
            </a:r>
            <a:r>
              <a:rPr lang="en-US" sz="1600" dirty="0" smtClean="0"/>
              <a:t> in the shallow morning boundary layer was followed by a quick increase in O</a:t>
            </a:r>
            <a:r>
              <a:rPr lang="en-US" sz="1600" baseline="-25000" dirty="0" smtClean="0"/>
              <a:t>3</a:t>
            </a:r>
            <a:r>
              <a:rPr lang="en-US" sz="1600" dirty="0" smtClean="0"/>
              <a:t> due to photochemical production.</a:t>
            </a:r>
          </a:p>
          <a:p>
            <a:pPr marL="285750" indent="-285750">
              <a:spcBef>
                <a:spcPts val="600"/>
              </a:spcBef>
              <a:buFont typeface="Wingdings" charset="2"/>
              <a:buChar char="Ø"/>
            </a:pPr>
            <a:r>
              <a:rPr lang="en-US" sz="1600" dirty="0" smtClean="0"/>
              <a:t>A rapid rise of the boundary layer around midday caused a temporary drop in O</a:t>
            </a:r>
            <a:r>
              <a:rPr lang="en-US" sz="1600" baseline="-25000" dirty="0" smtClean="0"/>
              <a:t>3</a:t>
            </a:r>
            <a:r>
              <a:rPr lang="en-US" sz="1600" dirty="0" smtClean="0"/>
              <a:t> levels as cleaner air from aloft was mixed down.</a:t>
            </a:r>
          </a:p>
          <a:p>
            <a:pPr marL="285750" indent="-285750">
              <a:spcBef>
                <a:spcPts val="600"/>
              </a:spcBef>
              <a:buFont typeface="Wingdings" charset="2"/>
              <a:buChar char="Ø"/>
            </a:pPr>
            <a:r>
              <a:rPr lang="en-US" sz="1600" dirty="0" smtClean="0"/>
              <a:t>In the evening, </a:t>
            </a:r>
            <a:r>
              <a:rPr lang="en-US" sz="1600" dirty="0"/>
              <a:t>the sea breeze brought in </a:t>
            </a:r>
            <a:r>
              <a:rPr lang="en-US" sz="1600" dirty="0" smtClean="0"/>
              <a:t>lower-O</a:t>
            </a:r>
            <a:r>
              <a:rPr lang="en-US" sz="1600" baseline="-25000" dirty="0" smtClean="0"/>
              <a:t>3</a:t>
            </a:r>
            <a:r>
              <a:rPr lang="en-US" sz="1600" dirty="0" smtClean="0"/>
              <a:t> air </a:t>
            </a:r>
            <a:r>
              <a:rPr lang="en-US" sz="1600" dirty="0"/>
              <a:t>in the </a:t>
            </a:r>
            <a:r>
              <a:rPr lang="en-US" sz="1600" dirty="0" smtClean="0"/>
              <a:t>lowest few hundred m AGL, leaving a “dirty” residual layer aloft.</a:t>
            </a:r>
          </a:p>
        </p:txBody>
      </p:sp>
      <p:pic>
        <p:nvPicPr>
          <p:cNvPr id="38" name="Picture 37" descr="o3_xsec_925_150ppbv.ps"/>
          <p:cNvPicPr>
            <a:picLocks noChangeAspect="1"/>
          </p:cNvPicPr>
          <p:nvPr/>
        </p:nvPicPr>
        <p:blipFill rotWithShape="1">
          <a:blip r:embed="rId3">
            <a:extLst>
              <a:ext uri="{28A0092B-C50C-407E-A947-70E740481C1C}">
                <a14:useLocalDpi xmlns:a14="http://schemas.microsoft.com/office/drawing/2010/main" val="0"/>
              </a:ext>
            </a:extLst>
          </a:blip>
          <a:srcRect l="6123" t="2409" r="15733" b="3340"/>
          <a:stretch/>
        </p:blipFill>
        <p:spPr>
          <a:xfrm rot="16200000">
            <a:off x="4878888" y="-383088"/>
            <a:ext cx="3043825" cy="5486402"/>
          </a:xfrm>
          <a:prstGeom prst="rect">
            <a:avLst/>
          </a:prstGeom>
          <a:solidFill>
            <a:schemeClr val="bg1"/>
          </a:solidFill>
        </p:spPr>
      </p:pic>
      <p:grpSp>
        <p:nvGrpSpPr>
          <p:cNvPr id="43" name="Group 42"/>
          <p:cNvGrpSpPr/>
          <p:nvPr/>
        </p:nvGrpSpPr>
        <p:grpSpPr>
          <a:xfrm>
            <a:off x="6477000" y="3886200"/>
            <a:ext cx="2108200" cy="2824717"/>
            <a:chOff x="381000" y="914400"/>
            <a:chExt cx="4690533" cy="5415517"/>
          </a:xfrm>
        </p:grpSpPr>
        <p:pic>
          <p:nvPicPr>
            <p:cNvPr id="44" name="Picture 43" descr="btraj_20130925_20CDT.jpg"/>
            <p:cNvPicPr>
              <a:picLocks noChangeAspect="1"/>
            </p:cNvPicPr>
            <p:nvPr/>
          </p:nvPicPr>
          <p:blipFill rotWithShape="1">
            <a:blip r:embed="rId4" cstate="print">
              <a:extLst>
                <a:ext uri="{28A0092B-C50C-407E-A947-70E740481C1C}">
                  <a14:useLocalDpi xmlns:a14="http://schemas.microsoft.com/office/drawing/2010/main" val="0"/>
                </a:ext>
              </a:extLst>
            </a:blip>
            <a:srcRect l="25555" r="23148"/>
            <a:stretch/>
          </p:blipFill>
          <p:spPr>
            <a:xfrm>
              <a:off x="381000" y="914400"/>
              <a:ext cx="4690533" cy="5410200"/>
            </a:xfrm>
            <a:prstGeom prst="rect">
              <a:avLst/>
            </a:prstGeom>
          </p:spPr>
        </p:pic>
        <p:pic>
          <p:nvPicPr>
            <p:cNvPr id="45" name="Picture 44" descr="btraj_daq_925_20CDT.ps"/>
            <p:cNvPicPr>
              <a:picLocks noChangeAspect="1"/>
            </p:cNvPicPr>
            <p:nvPr/>
          </p:nvPicPr>
          <p:blipFill rotWithShape="1">
            <a:blip r:embed="rId5" cstate="print">
              <a:extLst>
                <a:ext uri="{28A0092B-C50C-407E-A947-70E740481C1C}">
                  <a14:useLocalDpi xmlns:a14="http://schemas.microsoft.com/office/drawing/2010/main" val="0"/>
                </a:ext>
              </a:extLst>
            </a:blip>
            <a:srcRect l="3834" t="20908" r="58793" b="70361"/>
            <a:stretch/>
          </p:blipFill>
          <p:spPr>
            <a:xfrm>
              <a:off x="381000" y="5638800"/>
              <a:ext cx="2286000" cy="691117"/>
            </a:xfrm>
            <a:prstGeom prst="rect">
              <a:avLst/>
            </a:prstGeom>
          </p:spPr>
        </p:pic>
      </p:grpSp>
      <p:grpSp>
        <p:nvGrpSpPr>
          <p:cNvPr id="6" name="Group 5"/>
          <p:cNvGrpSpPr/>
          <p:nvPr/>
        </p:nvGrpSpPr>
        <p:grpSpPr>
          <a:xfrm>
            <a:off x="196850" y="1295400"/>
            <a:ext cx="3359150" cy="2286000"/>
            <a:chOff x="146050" y="838200"/>
            <a:chExt cx="3359150" cy="2057400"/>
          </a:xfrm>
        </p:grpSpPr>
        <p:grpSp>
          <p:nvGrpSpPr>
            <p:cNvPr id="4" name="Group 3"/>
            <p:cNvGrpSpPr/>
            <p:nvPr/>
          </p:nvGrpSpPr>
          <p:grpSpPr>
            <a:xfrm>
              <a:off x="146050" y="838200"/>
              <a:ext cx="3359150" cy="2057400"/>
              <a:chOff x="146050" y="838200"/>
              <a:chExt cx="3359150" cy="2057400"/>
            </a:xfrm>
          </p:grpSpPr>
          <p:grpSp>
            <p:nvGrpSpPr>
              <p:cNvPr id="5" name="Group 4"/>
              <p:cNvGrpSpPr/>
              <p:nvPr/>
            </p:nvGrpSpPr>
            <p:grpSpPr>
              <a:xfrm>
                <a:off x="146050" y="838200"/>
                <a:ext cx="3359150" cy="2057400"/>
                <a:chOff x="146050" y="2954866"/>
                <a:chExt cx="4020989" cy="2133600"/>
              </a:xfrm>
            </p:grpSpPr>
            <p:pic>
              <p:nvPicPr>
                <p:cNvPr id="25" name="Picture 24"/>
                <p:cNvPicPr preferRelativeResize="0">
                  <a:picLocks noChangeAspect="1"/>
                </p:cNvPicPr>
                <p:nvPr/>
              </p:nvPicPr>
              <p:blipFill rotWithShape="1">
                <a:blip r:embed="rId6" cstate="print">
                  <a:extLst>
                    <a:ext uri="{28A0092B-C50C-407E-A947-70E740481C1C}">
                      <a14:useLocalDpi xmlns:a14="http://schemas.microsoft.com/office/drawing/2010/main" val="0"/>
                    </a:ext>
                  </a:extLst>
                </a:blip>
                <a:srcRect l="11575" t="44690" r="39143" b="15106"/>
                <a:stretch/>
              </p:blipFill>
              <p:spPr>
                <a:xfrm>
                  <a:off x="146050" y="2954866"/>
                  <a:ext cx="4020989" cy="2133600"/>
                </a:xfrm>
                <a:prstGeom prst="rect">
                  <a:avLst/>
                </a:prstGeom>
              </p:spPr>
            </p:pic>
            <p:sp>
              <p:nvSpPr>
                <p:cNvPr id="26" name="TextBox 25"/>
                <p:cNvSpPr txBox="1"/>
                <p:nvPr/>
              </p:nvSpPr>
              <p:spPr>
                <a:xfrm>
                  <a:off x="3429000" y="4267200"/>
                  <a:ext cx="600320" cy="400110"/>
                </a:xfrm>
                <a:prstGeom prst="rect">
                  <a:avLst/>
                </a:prstGeom>
                <a:noFill/>
                <a:ln>
                  <a:solidFill>
                    <a:srgbClr val="FFFF00"/>
                  </a:solidFill>
                </a:ln>
              </p:spPr>
              <p:txBody>
                <a:bodyPr wrap="none" rtlCol="0">
                  <a:spAutoFit/>
                </a:bodyPr>
                <a:lstStyle/>
                <a:p>
                  <a:pPr algn="ctr"/>
                  <a:r>
                    <a:rPr lang="en-US" sz="1000" dirty="0" smtClean="0">
                      <a:solidFill>
                        <a:srgbClr val="FFFF00"/>
                      </a:solidFill>
                    </a:rPr>
                    <a:t>TOPAZ</a:t>
                  </a:r>
                </a:p>
                <a:p>
                  <a:pPr algn="ctr"/>
                  <a:r>
                    <a:rPr lang="en-US" sz="1000" dirty="0" err="1" smtClean="0">
                      <a:solidFill>
                        <a:srgbClr val="FFFF00"/>
                      </a:solidFill>
                    </a:rPr>
                    <a:t>lidar</a:t>
                  </a:r>
                  <a:endParaRPr lang="en-US" sz="1000" dirty="0">
                    <a:solidFill>
                      <a:srgbClr val="FFFF00"/>
                    </a:solidFill>
                  </a:endParaRPr>
                </a:p>
              </p:txBody>
            </p:sp>
            <p:sp>
              <p:nvSpPr>
                <p:cNvPr id="27" name="TextBox 26"/>
                <p:cNvSpPr txBox="1"/>
                <p:nvPr/>
              </p:nvSpPr>
              <p:spPr>
                <a:xfrm>
                  <a:off x="533400" y="3352800"/>
                  <a:ext cx="790301" cy="400110"/>
                </a:xfrm>
                <a:prstGeom prst="rect">
                  <a:avLst/>
                </a:prstGeom>
                <a:noFill/>
                <a:ln>
                  <a:solidFill>
                    <a:srgbClr val="FFFF00"/>
                  </a:solidFill>
                </a:ln>
              </p:spPr>
              <p:txBody>
                <a:bodyPr wrap="none" rtlCol="0">
                  <a:spAutoFit/>
                </a:bodyPr>
                <a:lstStyle/>
                <a:p>
                  <a:pPr algn="ctr"/>
                  <a:r>
                    <a:rPr lang="en-US" sz="1000" dirty="0" smtClean="0">
                      <a:solidFill>
                        <a:srgbClr val="FFFF00"/>
                      </a:solidFill>
                    </a:rPr>
                    <a:t>TCEQ met</a:t>
                  </a:r>
                </a:p>
                <a:p>
                  <a:pPr algn="ctr"/>
                  <a:r>
                    <a:rPr lang="en-US" sz="1000" dirty="0" smtClean="0">
                      <a:solidFill>
                        <a:srgbClr val="FFFF00"/>
                      </a:solidFill>
                    </a:rPr>
                    <a:t>tower</a:t>
                  </a:r>
                  <a:endParaRPr lang="en-US" sz="1000" dirty="0">
                    <a:solidFill>
                      <a:srgbClr val="FFFF00"/>
                    </a:solidFill>
                  </a:endParaRPr>
                </a:p>
              </p:txBody>
            </p:sp>
            <p:sp>
              <p:nvSpPr>
                <p:cNvPr id="28" name="TextBox 27"/>
                <p:cNvSpPr txBox="1"/>
                <p:nvPr/>
              </p:nvSpPr>
              <p:spPr>
                <a:xfrm>
                  <a:off x="533400" y="4782979"/>
                  <a:ext cx="780971" cy="246221"/>
                </a:xfrm>
                <a:prstGeom prst="rect">
                  <a:avLst/>
                </a:prstGeom>
                <a:noFill/>
                <a:ln>
                  <a:solidFill>
                    <a:srgbClr val="FFFF00"/>
                  </a:solidFill>
                </a:ln>
              </p:spPr>
              <p:txBody>
                <a:bodyPr wrap="none" rtlCol="0">
                  <a:spAutoFit/>
                </a:bodyPr>
                <a:lstStyle/>
                <a:p>
                  <a:r>
                    <a:rPr lang="en-US" sz="1000" dirty="0" smtClean="0">
                      <a:solidFill>
                        <a:srgbClr val="FFFF00"/>
                      </a:solidFill>
                    </a:rPr>
                    <a:t>EPA trailer</a:t>
                  </a:r>
                  <a:endParaRPr lang="en-US" sz="1000" dirty="0">
                    <a:solidFill>
                      <a:srgbClr val="FFFF00"/>
                    </a:solidFill>
                  </a:endParaRPr>
                </a:p>
              </p:txBody>
            </p:sp>
            <p:cxnSp>
              <p:nvCxnSpPr>
                <p:cNvPr id="29" name="Straight Arrow Connector 28"/>
                <p:cNvCxnSpPr/>
                <p:nvPr/>
              </p:nvCxnSpPr>
              <p:spPr>
                <a:xfrm flipV="1">
                  <a:off x="1219200" y="4419600"/>
                  <a:ext cx="457200" cy="304800"/>
                </a:xfrm>
                <a:prstGeom prst="straightConnector1">
                  <a:avLst/>
                </a:prstGeom>
                <a:ln w="15875">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1981200" y="1295400"/>
                <a:ext cx="847533" cy="246221"/>
              </a:xfrm>
              <a:prstGeom prst="rect">
                <a:avLst/>
              </a:prstGeom>
              <a:noFill/>
              <a:ln>
                <a:solidFill>
                  <a:srgbClr val="FFFF00"/>
                </a:solidFill>
              </a:ln>
            </p:spPr>
            <p:txBody>
              <a:bodyPr wrap="none" rtlCol="0">
                <a:spAutoFit/>
              </a:bodyPr>
              <a:lstStyle/>
              <a:p>
                <a:pPr algn="ctr"/>
                <a:r>
                  <a:rPr lang="en-US" sz="1000" dirty="0" smtClean="0">
                    <a:solidFill>
                      <a:srgbClr val="FFFF00"/>
                    </a:solidFill>
                  </a:rPr>
                  <a:t>NASA P3-B</a:t>
                </a:r>
              </a:p>
            </p:txBody>
          </p:sp>
        </p:grpSp>
        <p:sp>
          <p:nvSpPr>
            <p:cNvPr id="47" name="TextBox 46"/>
            <p:cNvSpPr txBox="1"/>
            <p:nvPr/>
          </p:nvSpPr>
          <p:spPr>
            <a:xfrm>
              <a:off x="184528" y="866001"/>
              <a:ext cx="3257172" cy="276999"/>
            </a:xfrm>
            <a:prstGeom prst="rect">
              <a:avLst/>
            </a:prstGeom>
            <a:noFill/>
            <a:ln>
              <a:solidFill>
                <a:schemeClr val="bg1"/>
              </a:solidFill>
            </a:ln>
          </p:spPr>
          <p:txBody>
            <a:bodyPr wrap="none" rtlCol="0">
              <a:spAutoFit/>
            </a:bodyPr>
            <a:lstStyle/>
            <a:p>
              <a:pPr algn="ctr"/>
              <a:r>
                <a:rPr lang="en-US" sz="1200" b="1" dirty="0" err="1" smtClean="0">
                  <a:solidFill>
                    <a:schemeClr val="bg1"/>
                  </a:solidFill>
                </a:rPr>
                <a:t>DiscoverAQ</a:t>
              </a:r>
              <a:r>
                <a:rPr lang="en-US" sz="1200" b="1" dirty="0" smtClean="0">
                  <a:solidFill>
                    <a:schemeClr val="bg1"/>
                  </a:solidFill>
                </a:rPr>
                <a:t> Houston: </a:t>
              </a:r>
              <a:r>
                <a:rPr lang="en-US" sz="1200" b="1" dirty="0" err="1" smtClean="0">
                  <a:solidFill>
                    <a:schemeClr val="bg1"/>
                  </a:solidFill>
                </a:rPr>
                <a:t>LaPorte</a:t>
              </a:r>
              <a:r>
                <a:rPr lang="en-US" sz="1200" b="1" dirty="0" smtClean="0">
                  <a:solidFill>
                    <a:schemeClr val="bg1"/>
                  </a:solidFill>
                </a:rPr>
                <a:t> Airport site</a:t>
              </a:r>
            </a:p>
          </p:txBody>
        </p:sp>
      </p:grpSp>
      <p:sp>
        <p:nvSpPr>
          <p:cNvPr id="11" name="TextBox 10"/>
          <p:cNvSpPr txBox="1"/>
          <p:nvPr/>
        </p:nvSpPr>
        <p:spPr>
          <a:xfrm>
            <a:off x="4286250" y="1244600"/>
            <a:ext cx="1295400" cy="457200"/>
          </a:xfrm>
          <a:prstGeom prst="rect">
            <a:avLst/>
          </a:prstGeom>
          <a:solidFill>
            <a:schemeClr val="bg1"/>
          </a:solidFill>
          <a:ln>
            <a:solidFill>
              <a:schemeClr val="tx1"/>
            </a:solidFill>
          </a:ln>
        </p:spPr>
        <p:txBody>
          <a:bodyPr wrap="square" rtlCol="0">
            <a:noAutofit/>
          </a:bodyPr>
          <a:lstStyle/>
          <a:p>
            <a:pPr algn="ctr"/>
            <a:r>
              <a:rPr lang="en-US" sz="1200" dirty="0" err="1" smtClean="0"/>
              <a:t>DiscoverAQ</a:t>
            </a:r>
            <a:r>
              <a:rPr lang="en-US" sz="1200" dirty="0"/>
              <a:t> </a:t>
            </a:r>
            <a:r>
              <a:rPr lang="en-US" sz="1200" dirty="0" smtClean="0"/>
              <a:t>TX</a:t>
            </a:r>
          </a:p>
          <a:p>
            <a:pPr algn="ctr"/>
            <a:r>
              <a:rPr lang="en-US" sz="1200" dirty="0" smtClean="0"/>
              <a:t>25 Sep 2013 </a:t>
            </a:r>
            <a:endParaRPr lang="en-US" sz="1200" dirty="0"/>
          </a:p>
        </p:txBody>
      </p:sp>
      <p:sp>
        <p:nvSpPr>
          <p:cNvPr id="7" name="Rectangle 6"/>
          <p:cNvSpPr/>
          <p:nvPr/>
        </p:nvSpPr>
        <p:spPr>
          <a:xfrm>
            <a:off x="3886200" y="685800"/>
            <a:ext cx="838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8001000" y="685800"/>
            <a:ext cx="1117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629400" y="3886200"/>
            <a:ext cx="1676400" cy="457200"/>
          </a:xfrm>
          <a:prstGeom prst="rect">
            <a:avLst/>
          </a:prstGeom>
          <a:noFill/>
          <a:ln>
            <a:noFill/>
          </a:ln>
        </p:spPr>
        <p:txBody>
          <a:bodyPr wrap="square" rtlCol="0">
            <a:noAutofit/>
          </a:bodyPr>
          <a:lstStyle/>
          <a:p>
            <a:pPr algn="ctr"/>
            <a:r>
              <a:rPr lang="en-US" sz="1200" b="1" dirty="0" smtClean="0">
                <a:solidFill>
                  <a:srgbClr val="FFFFFF"/>
                </a:solidFill>
              </a:rPr>
              <a:t>12-h wind profiler back trajectories </a:t>
            </a:r>
            <a:endParaRPr lang="en-US" sz="1200" b="1" dirty="0">
              <a:solidFill>
                <a:srgbClr val="FFFFFF"/>
              </a:solidFill>
            </a:endParaRPr>
          </a:p>
        </p:txBody>
      </p:sp>
      <p:sp>
        <p:nvSpPr>
          <p:cNvPr id="22" name="Rectangle 21"/>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24" name="Rectangle 23"/>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Rectangle 29"/>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1" name="Rectangle 30"/>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Rectangle 31"/>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Rectangle 32"/>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ectangle 35"/>
          <p:cNvSpPr/>
          <p:nvPr/>
        </p:nvSpPr>
        <p:spPr>
          <a:xfrm>
            <a:off x="0" y="152400"/>
            <a:ext cx="4648200" cy="1015663"/>
          </a:xfrm>
          <a:prstGeom prst="rect">
            <a:avLst/>
          </a:prstGeom>
        </p:spPr>
        <p:txBody>
          <a:bodyPr wrap="square">
            <a:spAutoFit/>
          </a:bodyPr>
          <a:lstStyle/>
          <a:p>
            <a:r>
              <a:rPr lang="en-US" sz="2000" b="1" i="1" dirty="0" smtClean="0">
                <a:solidFill>
                  <a:schemeClr val="bg1"/>
                </a:solidFill>
                <a:latin typeface="Arial" charset="0"/>
              </a:rPr>
              <a:t>TOLNet/NOAA/ESRL </a:t>
            </a:r>
            <a:r>
              <a:rPr lang="en-US" sz="2000" b="1" i="1" dirty="0">
                <a:solidFill>
                  <a:schemeClr val="bg1"/>
                </a:solidFill>
                <a:latin typeface="Arial" charset="0"/>
              </a:rPr>
              <a:t>TOPAZ </a:t>
            </a:r>
            <a:endParaRPr lang="en-US" sz="2000" b="1" i="1" dirty="0" smtClean="0">
              <a:solidFill>
                <a:schemeClr val="bg1"/>
              </a:solidFill>
              <a:latin typeface="Arial" charset="0"/>
            </a:endParaRPr>
          </a:p>
          <a:p>
            <a:r>
              <a:rPr lang="en-US" sz="2000" b="1" i="1" dirty="0" smtClean="0">
                <a:solidFill>
                  <a:schemeClr val="bg1"/>
                </a:solidFill>
                <a:latin typeface="Arial" charset="0"/>
                <a:cs typeface="Arial" panose="020B0604020202020204" pitchFamily="34" charset="0"/>
              </a:rPr>
              <a:t>Land-sea breeze affects Houston ozone levels</a:t>
            </a:r>
            <a:endParaRPr lang="en-US" sz="2000" b="1" i="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23092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38277"/>
            <a:ext cx="8610600" cy="3822798"/>
          </a:xfrm>
          <a:prstGeom prst="rect">
            <a:avLst/>
          </a:prstGeom>
        </p:spPr>
      </p:pic>
      <p:pic>
        <p:nvPicPr>
          <p:cNvPr id="1027" name="Picture 3" descr="C:\Users\mike\Dropbox\drop.mike 8.14\Tidbits\logos\noaa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8975" y="1304545"/>
            <a:ext cx="598063" cy="600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76302" y="1207233"/>
            <a:ext cx="7239000" cy="400110"/>
          </a:xfrm>
          <a:prstGeom prst="rect">
            <a:avLst/>
          </a:prstGeom>
          <a:noFill/>
        </p:spPr>
        <p:txBody>
          <a:bodyPr wrap="square" rtlCol="0">
            <a:spAutoFit/>
          </a:bodyPr>
          <a:lstStyle/>
          <a:p>
            <a:pPr algn="ctr"/>
            <a:r>
              <a:rPr lang="en-US" sz="2000" b="1" dirty="0" smtClean="0"/>
              <a:t>TROPOZ characterizing high O</a:t>
            </a:r>
            <a:r>
              <a:rPr lang="en-US" sz="2000" b="1" baseline="-25000" dirty="0" smtClean="0"/>
              <a:t>3</a:t>
            </a:r>
            <a:r>
              <a:rPr lang="en-US" sz="2000" b="1" dirty="0" smtClean="0"/>
              <a:t> during Summer 2015 in BW region</a:t>
            </a:r>
            <a:endParaRPr lang="en-US" sz="2000" b="1"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99" y="1295400"/>
            <a:ext cx="711022" cy="623887"/>
          </a:xfrm>
          <a:prstGeom prst="rect">
            <a:avLst/>
          </a:prstGeom>
        </p:spPr>
      </p:pic>
      <p:grpSp>
        <p:nvGrpSpPr>
          <p:cNvPr id="28" name="Group 27"/>
          <p:cNvGrpSpPr/>
          <p:nvPr/>
        </p:nvGrpSpPr>
        <p:grpSpPr>
          <a:xfrm>
            <a:off x="832119" y="2391626"/>
            <a:ext cx="5873481" cy="2269372"/>
            <a:chOff x="1220733" y="3213798"/>
            <a:chExt cx="5873481" cy="2269372"/>
          </a:xfrm>
        </p:grpSpPr>
        <p:sp>
          <p:nvSpPr>
            <p:cNvPr id="31" name="TextBox 30"/>
            <p:cNvSpPr txBox="1"/>
            <p:nvPr/>
          </p:nvSpPr>
          <p:spPr>
            <a:xfrm>
              <a:off x="1220733" y="5006452"/>
              <a:ext cx="979498"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Ozonesonde</a:t>
              </a:r>
              <a:endParaRPr lang="en-US" sz="1200" dirty="0"/>
            </a:p>
          </p:txBody>
        </p:sp>
        <p:cxnSp>
          <p:nvCxnSpPr>
            <p:cNvPr id="32" name="Straight Arrow Connector 31"/>
            <p:cNvCxnSpPr/>
            <p:nvPr/>
          </p:nvCxnSpPr>
          <p:spPr>
            <a:xfrm>
              <a:off x="2160339" y="5144952"/>
              <a:ext cx="889000" cy="138499"/>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003819" y="5084621"/>
              <a:ext cx="1404595"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Surface Monitor</a:t>
              </a:r>
              <a:endParaRPr lang="en-US" sz="1200" dirty="0"/>
            </a:p>
          </p:txBody>
        </p:sp>
        <p:cxnSp>
          <p:nvCxnSpPr>
            <p:cNvPr id="45" name="Straight Arrow Connector 44"/>
            <p:cNvCxnSpPr/>
            <p:nvPr/>
          </p:nvCxnSpPr>
          <p:spPr>
            <a:xfrm flipH="1">
              <a:off x="4270041" y="5242472"/>
              <a:ext cx="714375" cy="240698"/>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6" name="Donut 45"/>
            <p:cNvSpPr/>
            <p:nvPr/>
          </p:nvSpPr>
          <p:spPr>
            <a:xfrm>
              <a:off x="1897835" y="3213798"/>
              <a:ext cx="2652888" cy="2249118"/>
            </a:xfrm>
            <a:prstGeom prst="donut">
              <a:avLst>
                <a:gd name="adj" fmla="val 0"/>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7" name="TextBox 46"/>
            <p:cNvSpPr txBox="1"/>
            <p:nvPr/>
          </p:nvSpPr>
          <p:spPr>
            <a:xfrm>
              <a:off x="3125733" y="4092052"/>
              <a:ext cx="1453444" cy="461665"/>
            </a:xfrm>
            <a:prstGeom prst="rect">
              <a:avLst/>
            </a:prstGeom>
            <a:solidFill>
              <a:srgbClr val="FFFFFF"/>
            </a:solidFill>
            <a:ln w="12700" cmpd="sng">
              <a:solidFill>
                <a:srgbClr val="000000"/>
              </a:solidFill>
            </a:ln>
          </p:spPr>
          <p:txBody>
            <a:bodyPr wrap="square" rtlCol="0">
              <a:spAutoFit/>
            </a:bodyPr>
            <a:lstStyle/>
            <a:p>
              <a:pPr algn="ctr"/>
              <a:r>
                <a:rPr lang="en-US" sz="1200" dirty="0" smtClean="0"/>
                <a:t>Well mixed 90 – 120 ppbv ozone in PBL</a:t>
              </a:r>
              <a:endParaRPr lang="en-US" sz="1200" dirty="0"/>
            </a:p>
          </p:txBody>
        </p:sp>
        <p:sp>
          <p:nvSpPr>
            <p:cNvPr id="48" name="TextBox 47"/>
            <p:cNvSpPr txBox="1"/>
            <p:nvPr/>
          </p:nvSpPr>
          <p:spPr>
            <a:xfrm>
              <a:off x="5564133" y="3634852"/>
              <a:ext cx="1530081"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Residual Ozone Layer</a:t>
              </a:r>
              <a:endParaRPr lang="en-US" sz="1200" dirty="0"/>
            </a:p>
          </p:txBody>
        </p:sp>
      </p:grpSp>
      <p:sp>
        <p:nvSpPr>
          <p:cNvPr id="52" name="TextBox 24"/>
          <p:cNvSpPr txBox="1"/>
          <p:nvPr/>
        </p:nvSpPr>
        <p:spPr>
          <a:xfrm>
            <a:off x="152400" y="5338565"/>
            <a:ext cx="8839200" cy="1492716"/>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300" dirty="0" smtClean="0"/>
              <a:t>Top: The GSFC TROPOZ  was deployed to Beltsville, MD to make measurements in support of Maryland Department of the Environment (MDE) air quality forecasts. On June 10, 2015 (one day before above time-series) heavy smoke originating from Canadian wildfires (most likely from Saskatchewan) impacted the boundary layer throughout the Mid-Atlantic region, bringing additional ozone precursors to the region. The ozone series on June 11, 2015 (above) shows large ozone enhancement with ozone concentrations reaching 90-120 ppbv, which were also verified with the ozonesonde. The impacts at the surface were also observed and several surface monitoring sites, including the Beltsville, MD monitor, exceeded the NAAQS 8-hr 75 ppbv ozone standard. Importantly, this was the worst day for ozone in MD since 2012. </a:t>
            </a:r>
          </a:p>
        </p:txBody>
      </p:sp>
      <p:sp>
        <p:nvSpPr>
          <p:cNvPr id="53" name="TextBox 52"/>
          <p:cNvSpPr txBox="1"/>
          <p:nvPr/>
        </p:nvSpPr>
        <p:spPr>
          <a:xfrm>
            <a:off x="1295400" y="2478999"/>
            <a:ext cx="685800"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Smoke?</a:t>
            </a:r>
            <a:endParaRPr lang="en-US" sz="1200" dirty="0"/>
          </a:p>
        </p:txBody>
      </p:sp>
      <p:sp>
        <p:nvSpPr>
          <p:cNvPr id="25" name="TextBox 24"/>
          <p:cNvSpPr txBox="1"/>
          <p:nvPr/>
        </p:nvSpPr>
        <p:spPr>
          <a:xfrm>
            <a:off x="5791200" y="3898998"/>
            <a:ext cx="979498"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Ozonesonde</a:t>
            </a:r>
            <a:endParaRPr lang="en-US" sz="1200" dirty="0"/>
          </a:p>
        </p:txBody>
      </p:sp>
      <p:cxnSp>
        <p:nvCxnSpPr>
          <p:cNvPr id="26" name="Straight Arrow Connector 25"/>
          <p:cNvCxnSpPr/>
          <p:nvPr/>
        </p:nvCxnSpPr>
        <p:spPr>
          <a:xfrm>
            <a:off x="6730806" y="4037498"/>
            <a:ext cx="736794" cy="31870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30" name="Rectangle 29"/>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ectangle 35"/>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152400" y="361890"/>
            <a:ext cx="4267200" cy="707886"/>
          </a:xfrm>
          <a:prstGeom prst="rect">
            <a:avLst/>
          </a:prstGeom>
        </p:spPr>
        <p:txBody>
          <a:bodyPr wrap="square">
            <a:spAutoFit/>
          </a:bodyPr>
          <a:lstStyle/>
          <a:p>
            <a:pPr algn="ctr"/>
            <a:r>
              <a:rPr lang="en-US" sz="2000" b="1" i="1" dirty="0" smtClean="0">
                <a:solidFill>
                  <a:schemeClr val="bg1">
                    <a:lumMod val="95000"/>
                  </a:schemeClr>
                </a:solidFill>
                <a:latin typeface="+mj-lt"/>
                <a:cs typeface="Arial" panose="020B0604020202020204" pitchFamily="34" charset="0"/>
              </a:rPr>
              <a:t>TOLNet/NASA/GSFC TROPOZ </a:t>
            </a:r>
          </a:p>
          <a:p>
            <a:pPr algn="ctr"/>
            <a:r>
              <a:rPr lang="en-US" sz="2000" b="1" i="1" dirty="0" smtClean="0">
                <a:solidFill>
                  <a:schemeClr val="bg1">
                    <a:lumMod val="95000"/>
                  </a:schemeClr>
                </a:solidFill>
                <a:latin typeface="+mj-lt"/>
                <a:cs typeface="Arial" panose="020B0604020202020204" pitchFamily="34" charset="0"/>
              </a:rPr>
              <a:t>PBL Ozone in Beltsville, MD 2015</a:t>
            </a:r>
            <a:endParaRPr lang="en-US" sz="2000" b="1" i="1" dirty="0">
              <a:solidFill>
                <a:schemeClr val="bg1">
                  <a:lumMod val="95000"/>
                </a:schemeClr>
              </a:solidFill>
              <a:latin typeface="+mj-lt"/>
              <a:cs typeface="Arial" panose="020B0604020202020204" pitchFamily="34" charset="0"/>
            </a:endParaRPr>
          </a:p>
        </p:txBody>
      </p:sp>
    </p:spTree>
    <p:extLst>
      <p:ext uri="{BB962C8B-B14F-4D97-AF65-F5344CB8AC3E}">
        <p14:creationId xmlns:p14="http://schemas.microsoft.com/office/powerpoint/2010/main" val="2091514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chemeClr val="bg1"/>
                </a:solidFill>
                <a:latin typeface="Arial Rounded MT Bold" pitchFamily="34" charset="0"/>
              </a:rPr>
              <a:t>PLRA Section 4.1.1.b</a:t>
            </a:r>
            <a:br>
              <a:rPr lang="en-US" sz="2400" dirty="0" smtClean="0">
                <a:solidFill>
                  <a:schemeClr val="bg1"/>
                </a:solidFill>
                <a:latin typeface="Arial Rounded MT Bold" pitchFamily="34" charset="0"/>
              </a:rPr>
            </a:br>
            <a:r>
              <a:rPr lang="en-US" sz="2400" dirty="0" smtClean="0">
                <a:solidFill>
                  <a:schemeClr val="bg1"/>
                </a:solidFill>
                <a:latin typeface="Arial Rounded MT Bold" pitchFamily="34" charset="0"/>
              </a:rPr>
              <a:t>Baseline Cal/Val</a:t>
            </a:r>
            <a:endParaRPr lang="en-US" sz="2400" dirty="0">
              <a:solidFill>
                <a:schemeClr val="bg1"/>
              </a:solidFill>
              <a:latin typeface="Arial Rounded MT Bold" pitchFamily="34" charset="0"/>
            </a:endParaRPr>
          </a:p>
        </p:txBody>
      </p:sp>
      <p:sp>
        <p:nvSpPr>
          <p:cNvPr id="3" name="Content Placeholder 2"/>
          <p:cNvSpPr>
            <a:spLocks noGrp="1"/>
          </p:cNvSpPr>
          <p:nvPr>
            <p:ph idx="4294967295"/>
          </p:nvPr>
        </p:nvSpPr>
        <p:spPr>
          <a:xfrm>
            <a:off x="320348" y="1047810"/>
            <a:ext cx="8229600" cy="5638800"/>
          </a:xfrm>
          <a:prstGeom prst="rect">
            <a:avLst/>
          </a:prstGeom>
        </p:spPr>
        <p:txBody>
          <a:bodyPr>
            <a:normAutofit fontScale="70000" lnSpcReduction="20000"/>
          </a:bodyPr>
          <a:lstStyle/>
          <a:p>
            <a:pPr>
              <a:lnSpc>
                <a:spcPct val="120000"/>
              </a:lnSpc>
              <a:spcBef>
                <a:spcPts val="1200"/>
              </a:spcBef>
            </a:pPr>
            <a:r>
              <a:rPr lang="en-US" dirty="0"/>
              <a:t>Purpose: identify and correct </a:t>
            </a:r>
            <a:r>
              <a:rPr lang="en-US" b="1" dirty="0"/>
              <a:t>regional-scale and diurnal systematic </a:t>
            </a:r>
            <a:r>
              <a:rPr lang="en-US" dirty="0"/>
              <a:t>biases in the space-based products and demonstrate required precisions in polluted clear-sky scenes to the levels listed in </a:t>
            </a:r>
            <a:r>
              <a:rPr lang="en-US" dirty="0" smtClean="0"/>
              <a:t>the PLRA Table</a:t>
            </a:r>
            <a:endParaRPr lang="en-US" dirty="0"/>
          </a:p>
          <a:p>
            <a:pPr>
              <a:lnSpc>
                <a:spcPct val="120000"/>
              </a:lnSpc>
              <a:spcBef>
                <a:spcPts val="1200"/>
              </a:spcBef>
            </a:pPr>
            <a:r>
              <a:rPr lang="en-US" dirty="0"/>
              <a:t>Approach: </a:t>
            </a:r>
            <a:r>
              <a:rPr lang="en-US" b="1" dirty="0"/>
              <a:t>Compare</a:t>
            </a:r>
            <a:r>
              <a:rPr lang="en-US" dirty="0"/>
              <a:t> space-based and ground-based retrievals of products using correlative data collected from:</a:t>
            </a:r>
          </a:p>
          <a:p>
            <a:pPr lvl="1"/>
            <a:r>
              <a:rPr lang="en-US" b="1" dirty="0" smtClean="0"/>
              <a:t>daytime</a:t>
            </a:r>
            <a:r>
              <a:rPr lang="en-US" dirty="0" smtClean="0"/>
              <a:t> </a:t>
            </a:r>
            <a:r>
              <a:rPr lang="en-US" dirty="0"/>
              <a:t>(solar zenith angles &lt;70° for all products) observations </a:t>
            </a:r>
            <a:endParaRPr lang="en-US" dirty="0" smtClean="0"/>
          </a:p>
          <a:p>
            <a:pPr lvl="1"/>
            <a:r>
              <a:rPr lang="en-US" dirty="0" smtClean="0"/>
              <a:t>at </a:t>
            </a:r>
            <a:r>
              <a:rPr lang="en-US" dirty="0"/>
              <a:t>least </a:t>
            </a:r>
            <a:r>
              <a:rPr lang="en-US" b="1" dirty="0"/>
              <a:t>one month each season </a:t>
            </a:r>
            <a:endParaRPr lang="en-US" b="1" dirty="0" smtClean="0"/>
          </a:p>
          <a:p>
            <a:pPr lvl="1"/>
            <a:r>
              <a:rPr lang="en-US" dirty="0" smtClean="0"/>
              <a:t>from </a:t>
            </a:r>
            <a:r>
              <a:rPr lang="en-US" dirty="0"/>
              <a:t>at least </a:t>
            </a:r>
            <a:r>
              <a:rPr lang="en-US" b="1" dirty="0"/>
              <a:t>three (3) ground validation sites </a:t>
            </a:r>
            <a:r>
              <a:rPr lang="en-US" dirty="0"/>
              <a:t>in the </a:t>
            </a:r>
            <a:r>
              <a:rPr lang="en-US" dirty="0" smtClean="0"/>
              <a:t>US</a:t>
            </a:r>
          </a:p>
          <a:p>
            <a:pPr>
              <a:lnSpc>
                <a:spcPct val="120000"/>
              </a:lnSpc>
              <a:spcBef>
                <a:spcPts val="1200"/>
              </a:spcBef>
            </a:pPr>
            <a:r>
              <a:rPr lang="en-US" dirty="0" smtClean="0"/>
              <a:t>At </a:t>
            </a:r>
            <a:r>
              <a:rPr lang="en-US" dirty="0"/>
              <a:t>the validation sites, </a:t>
            </a:r>
            <a:r>
              <a:rPr lang="en-US" b="1" dirty="0"/>
              <a:t>Pandora</a:t>
            </a:r>
            <a:r>
              <a:rPr lang="en-US" dirty="0"/>
              <a:t> solar spectral-radiometer measurements will be the primary source of correlative data for trace gas column densities. </a:t>
            </a:r>
            <a:endParaRPr lang="en-US" dirty="0" smtClean="0"/>
          </a:p>
          <a:p>
            <a:pPr>
              <a:lnSpc>
                <a:spcPct val="120000"/>
              </a:lnSpc>
              <a:spcBef>
                <a:spcPts val="1200"/>
              </a:spcBef>
            </a:pPr>
            <a:r>
              <a:rPr lang="en-US" b="1" dirty="0" smtClean="0"/>
              <a:t>Ozonesondes</a:t>
            </a:r>
            <a:r>
              <a:rPr lang="en-US" dirty="0" smtClean="0"/>
              <a:t> and </a:t>
            </a:r>
            <a:r>
              <a:rPr lang="en-US" b="1" dirty="0" smtClean="0"/>
              <a:t>TOLNet</a:t>
            </a:r>
            <a:r>
              <a:rPr lang="en-US" dirty="0" smtClean="0"/>
              <a:t> will </a:t>
            </a:r>
            <a:r>
              <a:rPr lang="en-US" dirty="0"/>
              <a:t>contribute to the validation of the O3 mixing ratio on a </a:t>
            </a:r>
            <a:r>
              <a:rPr lang="en-US" b="1" dirty="0" smtClean="0"/>
              <a:t>best-effort </a:t>
            </a:r>
            <a:r>
              <a:rPr lang="en-US" b="1" dirty="0"/>
              <a:t>basis</a:t>
            </a:r>
            <a:r>
              <a:rPr lang="en-US" dirty="0"/>
              <a:t>.</a:t>
            </a:r>
          </a:p>
        </p:txBody>
      </p:sp>
    </p:spTree>
    <p:extLst>
      <p:ext uri="{BB962C8B-B14F-4D97-AF65-F5344CB8AC3E}">
        <p14:creationId xmlns:p14="http://schemas.microsoft.com/office/powerpoint/2010/main" val="679933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6" name="Picture 15" descr="O3_Chart_20160504.png"/>
          <p:cNvPicPr>
            <a:picLocks noChangeAspect="1"/>
          </p:cNvPicPr>
          <p:nvPr/>
        </p:nvPicPr>
        <p:blipFill rotWithShape="1">
          <a:blip r:embed="rId3">
            <a:extLst>
              <a:ext uri="{28A0092B-C50C-407E-A947-70E740481C1C}">
                <a14:useLocalDpi xmlns:a14="http://schemas.microsoft.com/office/drawing/2010/main" val="0"/>
              </a:ext>
            </a:extLst>
          </a:blip>
          <a:srcRect l="3911" t="14002" r="7095" b="11371"/>
          <a:stretch/>
        </p:blipFill>
        <p:spPr>
          <a:xfrm>
            <a:off x="315365" y="1768535"/>
            <a:ext cx="5726370" cy="3413065"/>
          </a:xfrm>
          <a:prstGeom prst="rect">
            <a:avLst/>
          </a:prstGeom>
          <a:ln>
            <a:solidFill>
              <a:srgbClr val="000000"/>
            </a:solidFill>
          </a:ln>
        </p:spPr>
      </p:pic>
      <p:sp>
        <p:nvSpPr>
          <p:cNvPr id="18" name="TextBox 17"/>
          <p:cNvSpPr txBox="1"/>
          <p:nvPr/>
        </p:nvSpPr>
        <p:spPr>
          <a:xfrm rot="16200000">
            <a:off x="-435275" y="3329212"/>
            <a:ext cx="1228384" cy="259897"/>
          </a:xfrm>
          <a:prstGeom prst="rect">
            <a:avLst/>
          </a:prstGeom>
          <a:solidFill>
            <a:srgbClr val="FFFFFF"/>
          </a:solidFill>
          <a:ln>
            <a:solidFill>
              <a:srgbClr val="000000"/>
            </a:solidFill>
          </a:ln>
        </p:spPr>
        <p:txBody>
          <a:bodyPr wrap="square" rtlCol="0">
            <a:spAutoFit/>
          </a:bodyPr>
          <a:lstStyle/>
          <a:p>
            <a:r>
              <a:rPr lang="en-US" dirty="0" smtClean="0"/>
              <a:t>Altitude (km </a:t>
            </a:r>
            <a:r>
              <a:rPr lang="en-US" dirty="0" err="1" smtClean="0"/>
              <a:t>asl</a:t>
            </a:r>
            <a:r>
              <a:rPr lang="en-US" dirty="0" smtClean="0"/>
              <a:t>)</a:t>
            </a:r>
            <a:endParaRPr lang="en-US" dirty="0"/>
          </a:p>
        </p:txBody>
      </p:sp>
      <p:sp>
        <p:nvSpPr>
          <p:cNvPr id="19" name="TextBox 18"/>
          <p:cNvSpPr txBox="1"/>
          <p:nvPr/>
        </p:nvSpPr>
        <p:spPr>
          <a:xfrm rot="16200000">
            <a:off x="4951485" y="3392940"/>
            <a:ext cx="2360566" cy="259897"/>
          </a:xfrm>
          <a:prstGeom prst="rect">
            <a:avLst/>
          </a:prstGeom>
          <a:solidFill>
            <a:srgbClr val="FFFFFF"/>
          </a:solidFill>
          <a:ln>
            <a:solidFill>
              <a:srgbClr val="000000"/>
            </a:solidFill>
          </a:ln>
        </p:spPr>
        <p:txBody>
          <a:bodyPr wrap="square" rtlCol="0">
            <a:spAutoFit/>
          </a:bodyPr>
          <a:lstStyle/>
          <a:p>
            <a:pPr algn="ctr"/>
            <a:r>
              <a:rPr lang="en-US" dirty="0" smtClean="0"/>
              <a:t>Ozone Mixing Ratio (ppbv)</a:t>
            </a:r>
            <a:endParaRPr lang="en-US" dirty="0"/>
          </a:p>
        </p:txBody>
      </p:sp>
      <p:sp>
        <p:nvSpPr>
          <p:cNvPr id="20" name="TextBox 19"/>
          <p:cNvSpPr txBox="1"/>
          <p:nvPr/>
        </p:nvSpPr>
        <p:spPr>
          <a:xfrm>
            <a:off x="1878717" y="3582806"/>
            <a:ext cx="1486303" cy="260824"/>
          </a:xfrm>
          <a:prstGeom prst="rect">
            <a:avLst/>
          </a:prstGeom>
          <a:noFill/>
          <a:ln>
            <a:solidFill>
              <a:srgbClr val="000000"/>
            </a:solidFill>
          </a:ln>
        </p:spPr>
        <p:txBody>
          <a:bodyPr wrap="square" rtlCol="0">
            <a:spAutoFit/>
          </a:bodyPr>
          <a:lstStyle/>
          <a:p>
            <a:pPr algn="ctr"/>
            <a:r>
              <a:rPr lang="en-US" dirty="0" smtClean="0"/>
              <a:t>O3-Sonde Launch</a:t>
            </a:r>
            <a:endParaRPr lang="en-US" dirty="0"/>
          </a:p>
        </p:txBody>
      </p:sp>
      <p:cxnSp>
        <p:nvCxnSpPr>
          <p:cNvPr id="21" name="Straight Arrow Connector 20"/>
          <p:cNvCxnSpPr/>
          <p:nvPr/>
        </p:nvCxnSpPr>
        <p:spPr>
          <a:xfrm flipH="1">
            <a:off x="2400257" y="3852337"/>
            <a:ext cx="214334" cy="85954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2" name="Isosceles Triangle 21"/>
          <p:cNvSpPr/>
          <p:nvPr/>
        </p:nvSpPr>
        <p:spPr>
          <a:xfrm>
            <a:off x="734627" y="4513679"/>
            <a:ext cx="145721" cy="87747"/>
          </a:xfrm>
          <a:prstGeom prst="triangl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Isosceles Triangle 22"/>
          <p:cNvSpPr/>
          <p:nvPr/>
        </p:nvSpPr>
        <p:spPr>
          <a:xfrm>
            <a:off x="2118725" y="4497688"/>
            <a:ext cx="145721" cy="87747"/>
          </a:xfrm>
          <a:prstGeom prst="triangl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Isosceles Triangle 23"/>
          <p:cNvSpPr/>
          <p:nvPr/>
        </p:nvSpPr>
        <p:spPr>
          <a:xfrm>
            <a:off x="3914959" y="4502237"/>
            <a:ext cx="145721" cy="87747"/>
          </a:xfrm>
          <a:prstGeom prst="triangl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TextBox 24"/>
          <p:cNvSpPr txBox="1"/>
          <p:nvPr/>
        </p:nvSpPr>
        <p:spPr>
          <a:xfrm>
            <a:off x="583403" y="3925044"/>
            <a:ext cx="1486303" cy="260824"/>
          </a:xfrm>
          <a:prstGeom prst="rect">
            <a:avLst/>
          </a:prstGeom>
          <a:noFill/>
          <a:ln>
            <a:solidFill>
              <a:srgbClr val="000000"/>
            </a:solidFill>
          </a:ln>
        </p:spPr>
        <p:txBody>
          <a:bodyPr wrap="square" rtlCol="0">
            <a:spAutoFit/>
          </a:bodyPr>
          <a:lstStyle/>
          <a:p>
            <a:pPr algn="ctr"/>
            <a:r>
              <a:rPr lang="en-US" dirty="0" smtClean="0"/>
              <a:t>DC-8 Overpasses</a:t>
            </a:r>
            <a:endParaRPr lang="en-US" dirty="0"/>
          </a:p>
        </p:txBody>
      </p:sp>
      <p:cxnSp>
        <p:nvCxnSpPr>
          <p:cNvPr id="26" name="Straight Arrow Connector 25"/>
          <p:cNvCxnSpPr/>
          <p:nvPr/>
        </p:nvCxnSpPr>
        <p:spPr>
          <a:xfrm flipH="1">
            <a:off x="880348" y="4188665"/>
            <a:ext cx="595453" cy="38738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Title 26"/>
          <p:cNvSpPr>
            <a:spLocks noGrp="1"/>
          </p:cNvSpPr>
          <p:nvPr>
            <p:ph type="title"/>
          </p:nvPr>
        </p:nvSpPr>
        <p:spPr/>
        <p:txBody>
          <a:bodyPr/>
          <a:lstStyle/>
          <a:p>
            <a:endParaRPr lang="en-US" dirty="0"/>
          </a:p>
        </p:txBody>
      </p:sp>
      <p:sp>
        <p:nvSpPr>
          <p:cNvPr id="37" name="Rectangle 36"/>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39" name="Rectangle 38"/>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1219200" y="76200"/>
            <a:ext cx="2133600" cy="646331"/>
          </a:xfrm>
          <a:prstGeom prst="rect">
            <a:avLst/>
          </a:prstGeom>
        </p:spPr>
        <p:txBody>
          <a:bodyPr wrap="square">
            <a:spAutoFit/>
          </a:bodyPr>
          <a:lstStyle/>
          <a:p>
            <a:pPr algn="ctr"/>
            <a:r>
              <a:rPr lang="en-US" sz="3600" b="1" i="1" dirty="0" smtClean="0">
                <a:solidFill>
                  <a:schemeClr val="bg1">
                    <a:lumMod val="95000"/>
                  </a:schemeClr>
                </a:solidFill>
                <a:latin typeface="+mj-lt"/>
                <a:cs typeface="Arial" panose="020B0604020202020204" pitchFamily="34" charset="0"/>
              </a:rPr>
              <a:t>TOLNet</a:t>
            </a:r>
            <a:endParaRPr lang="en-US" sz="3600" b="1" i="1" dirty="0">
              <a:solidFill>
                <a:schemeClr val="bg1">
                  <a:lumMod val="95000"/>
                </a:schemeClr>
              </a:solidFill>
              <a:latin typeface="+mj-lt"/>
              <a:cs typeface="Arial" panose="020B0604020202020204" pitchFamily="34" charset="0"/>
            </a:endParaRPr>
          </a:p>
        </p:txBody>
      </p:sp>
      <p:sp>
        <p:nvSpPr>
          <p:cNvPr id="47" name="Rectangle 46"/>
          <p:cNvSpPr/>
          <p:nvPr/>
        </p:nvSpPr>
        <p:spPr>
          <a:xfrm>
            <a:off x="0" y="609600"/>
            <a:ext cx="4648200" cy="646331"/>
          </a:xfrm>
          <a:prstGeom prst="rect">
            <a:avLst/>
          </a:prstGeom>
        </p:spPr>
        <p:txBody>
          <a:bodyPr wrap="square">
            <a:spAutoFit/>
          </a:bodyPr>
          <a:lstStyle/>
          <a:p>
            <a:pPr algn="ctr"/>
            <a:r>
              <a:rPr lang="en-US" b="1" i="1" dirty="0" smtClean="0">
                <a:solidFill>
                  <a:schemeClr val="bg1"/>
                </a:solidFill>
                <a:latin typeface="+mj-lt"/>
                <a:cs typeface="Arial" panose="020B0604020202020204" pitchFamily="34" charset="0"/>
              </a:rPr>
              <a:t>GSFC TROPOZ DIAL at </a:t>
            </a:r>
          </a:p>
          <a:p>
            <a:pPr algn="ctr"/>
            <a:r>
              <a:rPr lang="en-US" b="1" i="1" dirty="0" err="1" smtClean="0">
                <a:solidFill>
                  <a:schemeClr val="bg1"/>
                </a:solidFill>
                <a:latin typeface="+mj-lt"/>
                <a:cs typeface="Arial" panose="020B0604020202020204" pitchFamily="34" charset="0"/>
              </a:rPr>
              <a:t>Taehwa</a:t>
            </a:r>
            <a:r>
              <a:rPr lang="en-US" b="1" i="1" dirty="0" smtClean="0">
                <a:solidFill>
                  <a:schemeClr val="bg1"/>
                </a:solidFill>
                <a:latin typeface="+mj-lt"/>
                <a:cs typeface="Arial" panose="020B0604020202020204" pitchFamily="34" charset="0"/>
              </a:rPr>
              <a:t>, Korea 4 May, 2016</a:t>
            </a:r>
            <a:endParaRPr lang="en-US" b="1" i="1" dirty="0">
              <a:solidFill>
                <a:schemeClr val="bg1"/>
              </a:solidFill>
              <a:latin typeface="+mj-lt"/>
              <a:cs typeface="Arial" panose="020B0604020202020204" pitchFamily="34" charset="0"/>
            </a:endParaRPr>
          </a:p>
        </p:txBody>
      </p:sp>
      <p:sp>
        <p:nvSpPr>
          <p:cNvPr id="70" name="TextBox 69"/>
          <p:cNvSpPr txBox="1"/>
          <p:nvPr/>
        </p:nvSpPr>
        <p:spPr>
          <a:xfrm>
            <a:off x="178917" y="5257800"/>
            <a:ext cx="8838083" cy="1169551"/>
          </a:xfrm>
          <a:prstGeom prst="rect">
            <a:avLst/>
          </a:prstGeom>
          <a:noFill/>
        </p:spPr>
        <p:txBody>
          <a:bodyPr wrap="square" rtlCol="0">
            <a:spAutoFit/>
          </a:bodyPr>
          <a:lstStyle/>
          <a:p>
            <a:r>
              <a:rPr lang="en-US" sz="1400" dirty="0" err="1" smtClean="0"/>
              <a:t>TOLNet</a:t>
            </a:r>
            <a:r>
              <a:rPr lang="en-US" sz="1400" dirty="0" smtClean="0"/>
              <a:t>/TROPOZ measurements at the </a:t>
            </a:r>
            <a:r>
              <a:rPr lang="en-US" sz="1400" dirty="0" err="1" smtClean="0"/>
              <a:t>Taehwa</a:t>
            </a:r>
            <a:r>
              <a:rPr lang="en-US" sz="1400" dirty="0" smtClean="0"/>
              <a:t> site in support of all aircraft overpasses (black triangle denotes DC-8). Following a deep cyclonic depression and jet stream trough over the Korean Peninsula, we observed stratospheric air in the free troposphere. Ozone remained near 40-50 ppbv at the surface for nearly the entire day. O3-sonde was launched near 03:30 UT to further characterize the stratospheric intrusion. Balloon profile indicated ozone near 200 ppb at 8 km, coupled with very dry and cold air conditions.</a:t>
            </a:r>
            <a:endParaRPr lang="en-US" sz="1400" dirty="0"/>
          </a:p>
        </p:txBody>
      </p:sp>
      <p:pic>
        <p:nvPicPr>
          <p:cNvPr id="4" name="Picture 3" descr="ChWThyqVEAAu-2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519" y="1912196"/>
            <a:ext cx="3149600" cy="2362200"/>
          </a:xfrm>
          <a:prstGeom prst="rect">
            <a:avLst/>
          </a:prstGeom>
        </p:spPr>
      </p:pic>
    </p:spTree>
    <p:extLst>
      <p:ext uri="{BB962C8B-B14F-4D97-AF65-F5344CB8AC3E}">
        <p14:creationId xmlns:p14="http://schemas.microsoft.com/office/powerpoint/2010/main" val="3152578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39" name="Rectangle 38"/>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1219200" y="76200"/>
            <a:ext cx="2133600" cy="646331"/>
          </a:xfrm>
          <a:prstGeom prst="rect">
            <a:avLst/>
          </a:prstGeom>
        </p:spPr>
        <p:txBody>
          <a:bodyPr wrap="square">
            <a:spAutoFit/>
          </a:bodyPr>
          <a:lstStyle/>
          <a:p>
            <a:pPr algn="ctr"/>
            <a:r>
              <a:rPr lang="en-US" sz="3600" b="1" i="1" dirty="0" smtClean="0">
                <a:solidFill>
                  <a:schemeClr val="bg1">
                    <a:lumMod val="95000"/>
                  </a:schemeClr>
                </a:solidFill>
                <a:latin typeface="+mj-lt"/>
                <a:cs typeface="Arial" panose="020B0604020202020204" pitchFamily="34" charset="0"/>
              </a:rPr>
              <a:t>TOLNet</a:t>
            </a:r>
            <a:endParaRPr lang="en-US" sz="3600" b="1" i="1" dirty="0">
              <a:solidFill>
                <a:schemeClr val="bg1">
                  <a:lumMod val="95000"/>
                </a:schemeClr>
              </a:solidFill>
              <a:latin typeface="+mj-lt"/>
              <a:cs typeface="Arial" panose="020B0604020202020204" pitchFamily="34" charset="0"/>
            </a:endParaRPr>
          </a:p>
        </p:txBody>
      </p:sp>
      <p:sp>
        <p:nvSpPr>
          <p:cNvPr id="47" name="Rectangle 46"/>
          <p:cNvSpPr/>
          <p:nvPr/>
        </p:nvSpPr>
        <p:spPr>
          <a:xfrm>
            <a:off x="0" y="609600"/>
            <a:ext cx="4648200" cy="646331"/>
          </a:xfrm>
          <a:prstGeom prst="rect">
            <a:avLst/>
          </a:prstGeom>
        </p:spPr>
        <p:txBody>
          <a:bodyPr wrap="square">
            <a:spAutoFit/>
          </a:bodyPr>
          <a:lstStyle/>
          <a:p>
            <a:pPr algn="ctr"/>
            <a:r>
              <a:rPr lang="en-US" b="1" i="1" dirty="0" smtClean="0">
                <a:solidFill>
                  <a:schemeClr val="bg1"/>
                </a:solidFill>
                <a:latin typeface="+mj-lt"/>
                <a:cs typeface="Arial" panose="020B0604020202020204" pitchFamily="34" charset="0"/>
              </a:rPr>
              <a:t>GSFC TROPOZ DIAL at </a:t>
            </a:r>
          </a:p>
          <a:p>
            <a:pPr algn="ctr"/>
            <a:r>
              <a:rPr lang="en-US" b="1" i="1" dirty="0" err="1" smtClean="0">
                <a:solidFill>
                  <a:schemeClr val="bg1"/>
                </a:solidFill>
                <a:latin typeface="+mj-lt"/>
                <a:cs typeface="Arial" panose="020B0604020202020204" pitchFamily="34" charset="0"/>
              </a:rPr>
              <a:t>Taehwa</a:t>
            </a:r>
            <a:r>
              <a:rPr lang="en-US" b="1" i="1" dirty="0" smtClean="0">
                <a:solidFill>
                  <a:schemeClr val="bg1"/>
                </a:solidFill>
                <a:latin typeface="+mj-lt"/>
                <a:cs typeface="Arial" panose="020B0604020202020204" pitchFamily="34" charset="0"/>
              </a:rPr>
              <a:t>, Korea 30 May, 2016</a:t>
            </a:r>
            <a:endParaRPr lang="en-US" b="1" i="1" dirty="0">
              <a:solidFill>
                <a:schemeClr val="bg1"/>
              </a:solidFill>
              <a:latin typeface="+mj-lt"/>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10456563"/>
              </p:ext>
            </p:extLst>
          </p:nvPr>
        </p:nvGraphicFramePr>
        <p:xfrm>
          <a:off x="648281" y="1371600"/>
          <a:ext cx="7010400" cy="5257800"/>
        </p:xfrm>
        <a:graphic>
          <a:graphicData uri="http://schemas.openxmlformats.org/presentationml/2006/ole">
            <mc:AlternateContent xmlns:mc="http://schemas.openxmlformats.org/markup-compatibility/2006">
              <mc:Choice xmlns:v="urn:schemas-microsoft-com:vml" Requires="v">
                <p:oleObj spid="_x0000_s15366" name="Acrobat Document" r:id="rId5" imgW="4571640" imgH="3428729" progId="Acrobat.Document.11">
                  <p:embed/>
                </p:oleObj>
              </mc:Choice>
              <mc:Fallback>
                <p:oleObj name="Acrobat Document" r:id="rId5" imgW="4571640" imgH="3428729" progId="Acrobat.Document.11">
                  <p:embed/>
                  <p:pic>
                    <p:nvPicPr>
                      <p:cNvPr id="0" name=""/>
                      <p:cNvPicPr/>
                      <p:nvPr/>
                    </p:nvPicPr>
                    <p:blipFill>
                      <a:blip r:embed="rId6"/>
                      <a:stretch>
                        <a:fillRect/>
                      </a:stretch>
                    </p:blipFill>
                    <p:spPr>
                      <a:xfrm>
                        <a:off x="648281" y="1371600"/>
                        <a:ext cx="7010400" cy="5257800"/>
                      </a:xfrm>
                      <a:prstGeom prst="rect">
                        <a:avLst/>
                      </a:prstGeom>
                    </p:spPr>
                  </p:pic>
                </p:oleObj>
              </mc:Fallback>
            </mc:AlternateContent>
          </a:graphicData>
        </a:graphic>
      </p:graphicFrame>
    </p:spTree>
    <p:extLst>
      <p:ext uri="{BB962C8B-B14F-4D97-AF65-F5344CB8AC3E}">
        <p14:creationId xmlns:p14="http://schemas.microsoft.com/office/powerpoint/2010/main" val="3047074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953000" y="1676400"/>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4800" b="1" dirty="0" smtClean="0">
                <a:solidFill>
                  <a:srgbClr val="0000A9"/>
                </a:solidFill>
              </a:rPr>
              <a:t>Geo TASO</a:t>
            </a:r>
            <a:endParaRPr lang="en-US" sz="4800" dirty="0" smtClean="0">
              <a:solidFill>
                <a:srgbClr val="000000"/>
              </a:solidFill>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50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cstate="print">
            <a:extLst>
              <a:ext uri="{28A0092B-C50C-407E-A947-70E740481C1C}">
                <a14:useLocalDpi xmlns:a14="http://schemas.microsoft.com/office/drawing/2010/main" val="0"/>
              </a:ext>
            </a:extLst>
          </a:blip>
          <a:stretch>
            <a:fillRect/>
          </a:stretch>
        </p:blipFill>
        <p:spPr>
          <a:xfrm>
            <a:off x="757107" y="3263608"/>
            <a:ext cx="3263091" cy="1123785"/>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569" y="997527"/>
            <a:ext cx="3213054" cy="3048000"/>
          </a:xfrm>
          <a:prstGeom prst="rect">
            <a:avLst/>
          </a:prstGeom>
        </p:spPr>
      </p:pic>
      <p:sp>
        <p:nvSpPr>
          <p:cNvPr id="22" name="Title 1"/>
          <p:cNvSpPr>
            <a:spLocks noGrp="1"/>
          </p:cNvSpPr>
          <p:nvPr>
            <p:ph type="title"/>
          </p:nvPr>
        </p:nvSpPr>
        <p:spPr>
          <a:xfrm>
            <a:off x="112713" y="181264"/>
            <a:ext cx="5318269" cy="566882"/>
          </a:xfrm>
        </p:spPr>
        <p:txBody>
          <a:bodyPr>
            <a:normAutofit fontScale="90000"/>
          </a:bodyPr>
          <a:lstStyle/>
          <a:p>
            <a:r>
              <a:rPr lang="en-US" sz="1800" b="1" dirty="0" err="1" smtClean="0"/>
              <a:t>GeoTASO</a:t>
            </a:r>
            <a:r>
              <a:rPr lang="en-US" sz="1800" b="1" dirty="0" smtClean="0"/>
              <a:t>: KORUS-AQ quick look</a:t>
            </a:r>
            <a:br>
              <a:rPr lang="en-US" sz="1800" b="1" dirty="0" smtClean="0"/>
            </a:br>
            <a:r>
              <a:rPr lang="en-US" sz="1800" b="1" dirty="0" smtClean="0"/>
              <a:t>retrievals and flight tracks</a:t>
            </a:r>
            <a:endParaRPr lang="en-US" sz="1800" b="1" dirty="0"/>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4" y="1408550"/>
            <a:ext cx="3707070" cy="1772887"/>
          </a:xfrm>
          <a:prstGeom prst="rect">
            <a:avLst/>
          </a:prstGeom>
        </p:spPr>
      </p:pic>
      <p:cxnSp>
        <p:nvCxnSpPr>
          <p:cNvPr id="24" name="Straight Arrow Connector 23"/>
          <p:cNvCxnSpPr/>
          <p:nvPr/>
        </p:nvCxnSpPr>
        <p:spPr>
          <a:xfrm flipV="1">
            <a:off x="3172691" y="1408550"/>
            <a:ext cx="3422073" cy="5726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632364" y="2358967"/>
            <a:ext cx="3754581" cy="2826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61" y="4661881"/>
            <a:ext cx="3123491" cy="2113783"/>
          </a:xfrm>
          <a:prstGeom prst="rect">
            <a:avLst/>
          </a:prstGeom>
        </p:spPr>
      </p:pic>
      <p:sp>
        <p:nvSpPr>
          <p:cNvPr id="27" name="TextBox 26"/>
          <p:cNvSpPr txBox="1"/>
          <p:nvPr/>
        </p:nvSpPr>
        <p:spPr>
          <a:xfrm>
            <a:off x="734291" y="997527"/>
            <a:ext cx="2834430" cy="369332"/>
          </a:xfrm>
          <a:prstGeom prst="rect">
            <a:avLst/>
          </a:prstGeom>
          <a:noFill/>
        </p:spPr>
        <p:txBody>
          <a:bodyPr wrap="none" rtlCol="0">
            <a:spAutoFit/>
          </a:bodyPr>
          <a:lstStyle/>
          <a:p>
            <a:r>
              <a:rPr lang="en-US" dirty="0" smtClean="0"/>
              <a:t>0.5 km</a:t>
            </a:r>
            <a:r>
              <a:rPr lang="en-US" baseline="30000" dirty="0" smtClean="0"/>
              <a:t>2</a:t>
            </a:r>
            <a:r>
              <a:rPr lang="en-US" dirty="0" smtClean="0"/>
              <a:t> </a:t>
            </a:r>
            <a:r>
              <a:rPr lang="en-US" smtClean="0"/>
              <a:t>binned nadir pixel</a:t>
            </a:r>
            <a:endParaRPr lang="en-US"/>
          </a:p>
        </p:txBody>
      </p:sp>
      <p:cxnSp>
        <p:nvCxnSpPr>
          <p:cNvPr id="28" name="Straight Arrow Connector 27"/>
          <p:cNvCxnSpPr/>
          <p:nvPr/>
        </p:nvCxnSpPr>
        <p:spPr bwMode="auto">
          <a:xfrm flipV="1">
            <a:off x="2151506" y="2726855"/>
            <a:ext cx="3043949" cy="164129"/>
          </a:xfrm>
          <a:prstGeom prst="straightConnector1">
            <a:avLst/>
          </a:prstGeom>
          <a:noFill/>
          <a:ln w="9525" cap="flat" cmpd="sng" algn="ctr">
            <a:solidFill>
              <a:srgbClr val="00B050"/>
            </a:solidFill>
            <a:prstDash val="solid"/>
            <a:round/>
            <a:headEnd type="none" w="med" len="med"/>
            <a:tailEnd type="triangle"/>
          </a:ln>
          <a:effectLst/>
        </p:spPr>
      </p:cxnSp>
      <p:sp>
        <p:nvSpPr>
          <p:cNvPr id="29" name="TextBox 28"/>
          <p:cNvSpPr txBox="1"/>
          <p:nvPr/>
        </p:nvSpPr>
        <p:spPr>
          <a:xfrm>
            <a:off x="4528754" y="2487833"/>
            <a:ext cx="1500730" cy="276999"/>
          </a:xfrm>
          <a:prstGeom prst="rect">
            <a:avLst/>
          </a:prstGeom>
          <a:noFill/>
        </p:spPr>
        <p:txBody>
          <a:bodyPr wrap="square" rtlCol="0">
            <a:spAutoFit/>
          </a:bodyPr>
          <a:lstStyle/>
          <a:p>
            <a:r>
              <a:rPr lang="en-US" sz="1200" smtClean="0"/>
              <a:t>Reference scene</a:t>
            </a:r>
            <a:endParaRPr lang="en-US" sz="1200" dirty="0"/>
          </a:p>
        </p:txBody>
      </p:sp>
      <p:sp>
        <p:nvSpPr>
          <p:cNvPr id="30" name="TextBox 29"/>
          <p:cNvSpPr txBox="1"/>
          <p:nvPr/>
        </p:nvSpPr>
        <p:spPr>
          <a:xfrm>
            <a:off x="581895" y="1865252"/>
            <a:ext cx="2492990" cy="276999"/>
          </a:xfrm>
          <a:prstGeom prst="rect">
            <a:avLst/>
          </a:prstGeom>
          <a:noFill/>
        </p:spPr>
        <p:txBody>
          <a:bodyPr wrap="none" rtlCol="0">
            <a:spAutoFit/>
          </a:bodyPr>
          <a:lstStyle/>
          <a:p>
            <a:r>
              <a:rPr lang="en-US" sz="1200" dirty="0" smtClean="0"/>
              <a:t>Enhanced NO</a:t>
            </a:r>
            <a:r>
              <a:rPr lang="en-US" sz="1200" baseline="-25000" dirty="0" smtClean="0"/>
              <a:t>2</a:t>
            </a:r>
            <a:r>
              <a:rPr lang="en-US" sz="1200" dirty="0" smtClean="0"/>
              <a:t> build-up: 29APRIL</a:t>
            </a:r>
            <a:endParaRPr lang="en-US" sz="1200" dirty="0"/>
          </a:p>
        </p:txBody>
      </p:sp>
      <p:sp>
        <p:nvSpPr>
          <p:cNvPr id="31" name="TextBox 30"/>
          <p:cNvSpPr txBox="1"/>
          <p:nvPr/>
        </p:nvSpPr>
        <p:spPr>
          <a:xfrm>
            <a:off x="1278994" y="3508245"/>
            <a:ext cx="2662128" cy="461665"/>
          </a:xfrm>
          <a:prstGeom prst="rect">
            <a:avLst/>
          </a:prstGeom>
          <a:noFill/>
        </p:spPr>
        <p:txBody>
          <a:bodyPr wrap="square" rtlCol="0">
            <a:spAutoFit/>
          </a:bodyPr>
          <a:lstStyle/>
          <a:p>
            <a:r>
              <a:rPr lang="en-US" sz="1200" dirty="0" smtClean="0"/>
              <a:t>Post frontal passage clean background: 04 May</a:t>
            </a:r>
            <a:endParaRPr lang="en-US" sz="1200" dirty="0"/>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4552" y="4682785"/>
            <a:ext cx="2490204" cy="2098130"/>
          </a:xfrm>
          <a:prstGeom prst="rect">
            <a:avLst/>
          </a:prstGeom>
        </p:spPr>
      </p:pic>
      <p:cxnSp>
        <p:nvCxnSpPr>
          <p:cNvPr id="33" name="Straight Connector 32"/>
          <p:cNvCxnSpPr/>
          <p:nvPr/>
        </p:nvCxnSpPr>
        <p:spPr bwMode="auto">
          <a:xfrm>
            <a:off x="0" y="4603168"/>
            <a:ext cx="9144000" cy="0"/>
          </a:xfrm>
          <a:prstGeom prst="line">
            <a:avLst/>
          </a:prstGeom>
          <a:noFill/>
          <a:ln w="9525" cap="flat" cmpd="sng" algn="ctr">
            <a:solidFill>
              <a:srgbClr val="00B050"/>
            </a:solidFill>
            <a:prstDash val="solid"/>
            <a:round/>
            <a:headEnd type="none" w="med" len="med"/>
            <a:tailEnd type="none" w="med" len="med"/>
          </a:ln>
          <a:effectLst/>
        </p:spPr>
      </p:cxnSp>
      <p:sp>
        <p:nvSpPr>
          <p:cNvPr id="34" name="TextBox 33"/>
          <p:cNvSpPr txBox="1"/>
          <p:nvPr/>
        </p:nvSpPr>
        <p:spPr>
          <a:xfrm>
            <a:off x="5181602" y="4078140"/>
            <a:ext cx="2082621" cy="369332"/>
          </a:xfrm>
          <a:prstGeom prst="rect">
            <a:avLst/>
          </a:prstGeom>
          <a:noFill/>
        </p:spPr>
        <p:txBody>
          <a:bodyPr wrap="none" rtlCol="0">
            <a:spAutoFit/>
          </a:bodyPr>
          <a:lstStyle/>
          <a:p>
            <a:r>
              <a:rPr lang="en-US" smtClean="0"/>
              <a:t>Survey type tracks</a:t>
            </a:r>
            <a:endParaRPr lang="en-US"/>
          </a:p>
        </p:txBody>
      </p:sp>
      <p:sp>
        <p:nvSpPr>
          <p:cNvPr id="35" name="TextBox 34"/>
          <p:cNvSpPr txBox="1"/>
          <p:nvPr/>
        </p:nvSpPr>
        <p:spPr>
          <a:xfrm>
            <a:off x="5964507" y="4995944"/>
            <a:ext cx="2913740" cy="1569660"/>
          </a:xfrm>
          <a:prstGeom prst="rect">
            <a:avLst/>
          </a:prstGeom>
          <a:noFill/>
        </p:spPr>
        <p:txBody>
          <a:bodyPr wrap="square" rtlCol="0">
            <a:spAutoFit/>
          </a:bodyPr>
          <a:lstStyle/>
          <a:p>
            <a:r>
              <a:rPr lang="en-US" sz="1600" dirty="0" smtClean="0"/>
              <a:t>Mapping type </a:t>
            </a:r>
            <a:r>
              <a:rPr lang="en-US" sz="1600" dirty="0" err="1" smtClean="0"/>
              <a:t>rasters</a:t>
            </a:r>
            <a:r>
              <a:rPr lang="en-US" sz="1600" dirty="0" smtClean="0"/>
              <a:t>:</a:t>
            </a:r>
          </a:p>
          <a:p>
            <a:r>
              <a:rPr lang="en-US" sz="1600" dirty="0" smtClean="0"/>
              <a:t>10 May &amp; 21 May (includes coordination with KORUS-Ocean Color)</a:t>
            </a:r>
          </a:p>
          <a:p>
            <a:r>
              <a:rPr lang="en-US" sz="1600" dirty="0" smtClean="0"/>
              <a:t>Quick look available after June 5</a:t>
            </a:r>
            <a:r>
              <a:rPr lang="en-US" sz="1600" baseline="30000" dirty="0" smtClean="0"/>
              <a:t>th</a:t>
            </a:r>
            <a:r>
              <a:rPr lang="en-US" sz="1600" dirty="0" smtClean="0"/>
              <a:t>.</a:t>
            </a:r>
            <a:endParaRPr lang="en-US" sz="1600" dirty="0"/>
          </a:p>
        </p:txBody>
      </p:sp>
    </p:spTree>
    <p:extLst>
      <p:ext uri="{BB962C8B-B14F-4D97-AF65-F5344CB8AC3E}">
        <p14:creationId xmlns:p14="http://schemas.microsoft.com/office/powerpoint/2010/main" val="30818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a:t>
            </a:r>
            <a:r>
              <a:rPr lang="en-US" baseline="-25000" dirty="0" smtClean="0"/>
              <a:t>2</a:t>
            </a:r>
            <a:r>
              <a:rPr lang="en-US" dirty="0" smtClean="0"/>
              <a:t> over Downtown Houston</a:t>
            </a:r>
            <a:br>
              <a:rPr lang="en-US" dirty="0" smtClean="0"/>
            </a:br>
            <a:r>
              <a:rPr lang="en-US" dirty="0" smtClean="0"/>
              <a:t>13 September 2013</a:t>
            </a:r>
            <a:endParaRPr lang="en-US" dirty="0"/>
          </a:p>
        </p:txBody>
      </p:sp>
      <p:pic>
        <p:nvPicPr>
          <p:cNvPr id="4" name="Content Placeholder 3" descr="no2_vcd_20130913_zoom.jpg"/>
          <p:cNvPicPr>
            <a:picLocks noGrp="1" noChangeAspect="1"/>
          </p:cNvPicPr>
          <p:nvPr>
            <p:ph idx="1"/>
          </p:nvPr>
        </p:nvPicPr>
        <p:blipFill>
          <a:blip r:embed="rId2">
            <a:extLst>
              <a:ext uri="{28A0092B-C50C-407E-A947-70E740481C1C}">
                <a14:useLocalDpi xmlns:a14="http://schemas.microsoft.com/office/drawing/2010/main" val="0"/>
              </a:ext>
            </a:extLst>
          </a:blip>
          <a:srcRect l="-12355" r="-12355"/>
          <a:stretch>
            <a:fillRect/>
          </a:stretch>
        </p:blipFill>
        <p:spPr>
          <a:xfrm>
            <a:off x="-326496" y="1775191"/>
            <a:ext cx="8229600" cy="4625609"/>
          </a:xfrm>
        </p:spPr>
      </p:pic>
      <p:sp>
        <p:nvSpPr>
          <p:cNvPr id="5" name="TextBox 4"/>
          <p:cNvSpPr txBox="1"/>
          <p:nvPr/>
        </p:nvSpPr>
        <p:spPr>
          <a:xfrm>
            <a:off x="7792221" y="1615727"/>
            <a:ext cx="929799" cy="646331"/>
          </a:xfrm>
          <a:prstGeom prst="rect">
            <a:avLst/>
          </a:prstGeom>
          <a:noFill/>
        </p:spPr>
        <p:txBody>
          <a:bodyPr wrap="none" rtlCol="0">
            <a:spAutoFit/>
          </a:bodyPr>
          <a:lstStyle/>
          <a:p>
            <a:r>
              <a:rPr lang="en-US" dirty="0" smtClean="0"/>
              <a:t>Vertical</a:t>
            </a:r>
          </a:p>
          <a:p>
            <a:r>
              <a:rPr lang="en-US" dirty="0" smtClean="0"/>
              <a:t>Column</a:t>
            </a:r>
            <a:endParaRPr lang="en-US" dirty="0"/>
          </a:p>
        </p:txBody>
      </p:sp>
      <p:pic>
        <p:nvPicPr>
          <p:cNvPr id="6" name="Picture 5" descr="no2_legen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415" y="2283714"/>
            <a:ext cx="955413" cy="4147033"/>
          </a:xfrm>
          <a:prstGeom prst="rect">
            <a:avLst/>
          </a:prstGeom>
        </p:spPr>
      </p:pic>
    </p:spTree>
    <p:extLst>
      <p:ext uri="{BB962C8B-B14F-4D97-AF65-F5344CB8AC3E}">
        <p14:creationId xmlns:p14="http://schemas.microsoft.com/office/powerpoint/2010/main" val="50138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a:t>
            </a:r>
            <a:r>
              <a:rPr lang="en-US" baseline="-25000" dirty="0" smtClean="0"/>
              <a:t>2</a:t>
            </a:r>
            <a:r>
              <a:rPr lang="en-US" dirty="0" smtClean="0"/>
              <a:t> over Denver, Raster Scans</a:t>
            </a:r>
            <a:br>
              <a:rPr lang="en-US" dirty="0" smtClean="0"/>
            </a:br>
            <a:r>
              <a:rPr lang="en-US" dirty="0" smtClean="0"/>
              <a:t>2 August 2014</a:t>
            </a:r>
            <a:endParaRPr lang="en-US" dirty="0"/>
          </a:p>
        </p:txBody>
      </p:sp>
      <p:sp>
        <p:nvSpPr>
          <p:cNvPr id="5" name="Text Placeholder 4"/>
          <p:cNvSpPr>
            <a:spLocks noGrp="1"/>
          </p:cNvSpPr>
          <p:nvPr>
            <p:ph type="body" idx="1"/>
          </p:nvPr>
        </p:nvSpPr>
        <p:spPr>
          <a:xfrm>
            <a:off x="146424" y="1651619"/>
            <a:ext cx="4040188" cy="715355"/>
          </a:xfrm>
        </p:spPr>
        <p:txBody>
          <a:bodyPr>
            <a:normAutofit/>
          </a:bodyPr>
          <a:lstStyle/>
          <a:p>
            <a:r>
              <a:rPr lang="en-US" dirty="0" smtClean="0"/>
              <a:t>8:00 – 11:30 AM Local time</a:t>
            </a:r>
            <a:endParaRPr lang="en-US" dirty="0"/>
          </a:p>
        </p:txBody>
      </p:sp>
      <p:pic>
        <p:nvPicPr>
          <p:cNvPr id="7" name="Content Placeholder 6" descr="no2_scd_20140802AM.jpg"/>
          <p:cNvPicPr>
            <a:picLocks noGrp="1" noChangeAspect="1"/>
          </p:cNvPicPr>
          <p:nvPr>
            <p:ph sz="half" idx="2"/>
          </p:nvPr>
        </p:nvPicPr>
        <p:blipFill>
          <a:blip r:embed="rId2">
            <a:extLst>
              <a:ext uri="{28A0092B-C50C-407E-A947-70E740481C1C}">
                <a14:useLocalDpi xmlns:a14="http://schemas.microsoft.com/office/drawing/2010/main" val="0"/>
              </a:ext>
            </a:extLst>
          </a:blip>
          <a:srcRect l="14163" r="14163"/>
          <a:stretch>
            <a:fillRect/>
          </a:stretch>
        </p:blipFill>
        <p:spPr>
          <a:xfrm>
            <a:off x="78864" y="2449513"/>
            <a:ext cx="4040188" cy="3951287"/>
          </a:xfrm>
        </p:spPr>
      </p:pic>
      <p:sp>
        <p:nvSpPr>
          <p:cNvPr id="6" name="Text Placeholder 5"/>
          <p:cNvSpPr>
            <a:spLocks noGrp="1"/>
          </p:cNvSpPr>
          <p:nvPr>
            <p:ph type="body" sz="quarter" idx="3"/>
          </p:nvPr>
        </p:nvSpPr>
        <p:spPr>
          <a:xfrm>
            <a:off x="4253177" y="1651619"/>
            <a:ext cx="4041775" cy="715355"/>
          </a:xfrm>
        </p:spPr>
        <p:txBody>
          <a:bodyPr>
            <a:normAutofit/>
          </a:bodyPr>
          <a:lstStyle/>
          <a:p>
            <a:r>
              <a:rPr lang="en-US" dirty="0" smtClean="0"/>
              <a:t>2:00 – 4:00 pm local time</a:t>
            </a:r>
            <a:endParaRPr lang="en-US" dirty="0"/>
          </a:p>
        </p:txBody>
      </p:sp>
      <p:pic>
        <p:nvPicPr>
          <p:cNvPr id="8" name="Content Placeholder 7" descr="no2_scd_20140802PM.jpg"/>
          <p:cNvPicPr>
            <a:picLocks noGrp="1" noChangeAspect="1"/>
          </p:cNvPicPr>
          <p:nvPr>
            <p:ph sz="quarter" idx="4"/>
          </p:nvPr>
        </p:nvPicPr>
        <p:blipFill>
          <a:blip r:embed="rId3">
            <a:extLst>
              <a:ext uri="{28A0092B-C50C-407E-A947-70E740481C1C}">
                <a14:useLocalDpi xmlns:a14="http://schemas.microsoft.com/office/drawing/2010/main" val="0"/>
              </a:ext>
            </a:extLst>
          </a:blip>
          <a:srcRect l="14149" r="14149"/>
          <a:stretch>
            <a:fillRect/>
          </a:stretch>
        </p:blipFill>
        <p:spPr>
          <a:xfrm>
            <a:off x="4253177" y="2449512"/>
            <a:ext cx="4041775" cy="3951288"/>
          </a:xfrm>
        </p:spPr>
      </p:pic>
      <p:sp>
        <p:nvSpPr>
          <p:cNvPr id="9" name="TextBox 8"/>
          <p:cNvSpPr txBox="1"/>
          <p:nvPr/>
        </p:nvSpPr>
        <p:spPr>
          <a:xfrm>
            <a:off x="8294952" y="2043808"/>
            <a:ext cx="929799" cy="646331"/>
          </a:xfrm>
          <a:prstGeom prst="rect">
            <a:avLst/>
          </a:prstGeom>
          <a:noFill/>
        </p:spPr>
        <p:txBody>
          <a:bodyPr wrap="none" rtlCol="0">
            <a:spAutoFit/>
          </a:bodyPr>
          <a:lstStyle/>
          <a:p>
            <a:r>
              <a:rPr lang="en-US" dirty="0" smtClean="0"/>
              <a:t>Slant</a:t>
            </a:r>
          </a:p>
          <a:p>
            <a:r>
              <a:rPr lang="en-US" dirty="0" smtClean="0"/>
              <a:t>Column</a:t>
            </a:r>
            <a:endParaRPr lang="en-US" dirty="0"/>
          </a:p>
        </p:txBody>
      </p:sp>
      <p:pic>
        <p:nvPicPr>
          <p:cNvPr id="10" name="Picture 9" descr="no2_legen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7790" y="2756035"/>
            <a:ext cx="819092" cy="3555323"/>
          </a:xfrm>
          <a:prstGeom prst="rect">
            <a:avLst/>
          </a:prstGeom>
        </p:spPr>
      </p:pic>
    </p:spTree>
    <p:extLst>
      <p:ext uri="{BB962C8B-B14F-4D97-AF65-F5344CB8AC3E}">
        <p14:creationId xmlns:p14="http://schemas.microsoft.com/office/powerpoint/2010/main" val="404874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340"/>
            <a:ext cx="5587961" cy="1252728"/>
          </a:xfrm>
        </p:spPr>
        <p:txBody>
          <a:bodyPr>
            <a:normAutofit fontScale="90000"/>
          </a:bodyPr>
          <a:lstStyle/>
          <a:p>
            <a:r>
              <a:rPr lang="en-US" sz="3600" dirty="0" smtClean="0"/>
              <a:t>08/13/2014: Overpass of Labadie Power Station, Missouri</a:t>
            </a:r>
            <a:endParaRPr lang="en-US" sz="3600" dirty="0"/>
          </a:p>
        </p:txBody>
      </p:sp>
      <p:pic>
        <p:nvPicPr>
          <p:cNvPr id="9" name="Content Placeholder 8" descr="labadie_power_plant_no2_so2.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973" t="-59541" r="6406" b="-59541"/>
          <a:stretch/>
        </p:blipFill>
        <p:spPr>
          <a:xfrm>
            <a:off x="-1" y="1844288"/>
            <a:ext cx="9144001" cy="5734807"/>
          </a:xfrm>
        </p:spPr>
      </p:pic>
      <p:grpSp>
        <p:nvGrpSpPr>
          <p:cNvPr id="7" name="Group 6"/>
          <p:cNvGrpSpPr/>
          <p:nvPr/>
        </p:nvGrpSpPr>
        <p:grpSpPr>
          <a:xfrm>
            <a:off x="5074519" y="782932"/>
            <a:ext cx="3434480" cy="2276728"/>
            <a:chOff x="6722939" y="1013765"/>
            <a:chExt cx="3434480" cy="2276728"/>
          </a:xfrm>
        </p:grpSpPr>
        <p:pic>
          <p:nvPicPr>
            <p:cNvPr id="6" name="Picture 5"/>
            <p:cNvPicPr>
              <a:picLocks noChangeAspect="1"/>
            </p:cNvPicPr>
            <p:nvPr/>
          </p:nvPicPr>
          <p:blipFill>
            <a:blip r:embed="rId3"/>
            <a:stretch>
              <a:fillRect/>
            </a:stretch>
          </p:blipFill>
          <p:spPr>
            <a:xfrm>
              <a:off x="6722939" y="1013765"/>
              <a:ext cx="3434480" cy="2276728"/>
            </a:xfrm>
            <a:prstGeom prst="rect">
              <a:avLst/>
            </a:prstGeom>
          </p:spPr>
        </p:pic>
        <p:sp>
          <p:nvSpPr>
            <p:cNvPr id="5" name="Rectangle 4"/>
            <p:cNvSpPr/>
            <p:nvPr/>
          </p:nvSpPr>
          <p:spPr>
            <a:xfrm>
              <a:off x="6722939" y="2782661"/>
              <a:ext cx="1019229" cy="461665"/>
            </a:xfrm>
            <a:prstGeom prst="rect">
              <a:avLst/>
            </a:prstGeom>
          </p:spPr>
          <p:txBody>
            <a:bodyPr wrap="square">
              <a:spAutoFit/>
            </a:bodyPr>
            <a:lstStyle/>
            <a:p>
              <a:r>
                <a:rPr lang="en-US" sz="1200" dirty="0"/>
                <a:t>Photo by J.B. </a:t>
              </a:r>
              <a:r>
                <a:rPr lang="en-US" sz="1200" dirty="0" smtClean="0"/>
                <a:t>Forbes</a:t>
              </a:r>
              <a:endParaRPr lang="en-US" sz="1200" dirty="0"/>
            </a:p>
          </p:txBody>
        </p:sp>
      </p:grpSp>
      <p:sp>
        <p:nvSpPr>
          <p:cNvPr id="10" name="TextBox 9"/>
          <p:cNvSpPr txBox="1"/>
          <p:nvPr/>
        </p:nvSpPr>
        <p:spPr>
          <a:xfrm>
            <a:off x="594512" y="1813163"/>
            <a:ext cx="3783258" cy="1477328"/>
          </a:xfrm>
          <a:prstGeom prst="rect">
            <a:avLst/>
          </a:prstGeom>
          <a:noFill/>
        </p:spPr>
        <p:txBody>
          <a:bodyPr wrap="square" rtlCol="0">
            <a:spAutoFit/>
          </a:bodyPr>
          <a:lstStyle/>
          <a:p>
            <a:r>
              <a:rPr lang="en-US" dirty="0" err="1" smtClean="0"/>
              <a:t>GeoTASO</a:t>
            </a:r>
            <a:r>
              <a:rPr lang="en-US" dirty="0" smtClean="0"/>
              <a:t>  measured coincident slant columns of NO</a:t>
            </a:r>
            <a:r>
              <a:rPr lang="en-US" baseline="-25000" dirty="0" smtClean="0"/>
              <a:t>2</a:t>
            </a:r>
            <a:r>
              <a:rPr lang="en-US" dirty="0" smtClean="0"/>
              <a:t> and SO</a:t>
            </a:r>
            <a:r>
              <a:rPr lang="en-US" baseline="-25000" dirty="0" smtClean="0"/>
              <a:t>2</a:t>
            </a:r>
            <a:r>
              <a:rPr lang="en-US" dirty="0" smtClean="0"/>
              <a:t> downwind from Missouri’s largest coal-burning power plant, on transit back to Virginia</a:t>
            </a:r>
            <a:endParaRPr lang="en-US" dirty="0"/>
          </a:p>
        </p:txBody>
      </p:sp>
    </p:spTree>
    <p:extLst>
      <p:ext uri="{BB962C8B-B14F-4D97-AF65-F5344CB8AC3E}">
        <p14:creationId xmlns:p14="http://schemas.microsoft.com/office/powerpoint/2010/main" val="916918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085700604"/>
              </p:ext>
            </p:extLst>
          </p:nvPr>
        </p:nvGraphicFramePr>
        <p:xfrm>
          <a:off x="177317" y="0"/>
          <a:ext cx="8736495" cy="6551612"/>
        </p:xfrm>
        <a:graphic>
          <a:graphicData uri="http://schemas.openxmlformats.org/presentationml/2006/ole">
            <mc:AlternateContent xmlns:mc="http://schemas.openxmlformats.org/markup-compatibility/2006">
              <mc:Choice xmlns:v="urn:schemas-microsoft-com:vml" Requires="v">
                <p:oleObj spid="_x0000_s16389" name="Presentation" r:id="rId4" imgW="4570465" imgH="3427468" progId="PowerPoint.Show.12">
                  <p:embed/>
                </p:oleObj>
              </mc:Choice>
              <mc:Fallback>
                <p:oleObj name="Presentation" r:id="rId4" imgW="4570465" imgH="3427468" progId="PowerPoint.Show.12">
                  <p:embed/>
                  <p:pic>
                    <p:nvPicPr>
                      <p:cNvPr id="0" name=""/>
                      <p:cNvPicPr/>
                      <p:nvPr/>
                    </p:nvPicPr>
                    <p:blipFill>
                      <a:blip r:embed="rId5"/>
                      <a:stretch>
                        <a:fillRect/>
                      </a:stretch>
                    </p:blipFill>
                    <p:spPr>
                      <a:xfrm>
                        <a:off x="177317" y="0"/>
                        <a:ext cx="8736495" cy="6551612"/>
                      </a:xfrm>
                      <a:prstGeom prst="rect">
                        <a:avLst/>
                      </a:prstGeom>
                    </p:spPr>
                  </p:pic>
                </p:oleObj>
              </mc:Fallback>
            </mc:AlternateContent>
          </a:graphicData>
        </a:graphic>
      </p:graphicFrame>
    </p:spTree>
    <p:extLst>
      <p:ext uri="{BB962C8B-B14F-4D97-AF65-F5344CB8AC3E}">
        <p14:creationId xmlns:p14="http://schemas.microsoft.com/office/powerpoint/2010/main" val="2225543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279241261"/>
              </p:ext>
            </p:extLst>
          </p:nvPr>
        </p:nvGraphicFramePr>
        <p:xfrm>
          <a:off x="405988" y="228600"/>
          <a:ext cx="8126825" cy="6094413"/>
        </p:xfrm>
        <a:graphic>
          <a:graphicData uri="http://schemas.openxmlformats.org/presentationml/2006/ole">
            <mc:AlternateContent xmlns:mc="http://schemas.openxmlformats.org/markup-compatibility/2006">
              <mc:Choice xmlns:v="urn:schemas-microsoft-com:vml" Requires="v">
                <p:oleObj spid="_x0000_s17413" name="Presentation" r:id="rId4" imgW="4570465" imgH="3427468" progId="PowerPoint.Show.12">
                  <p:embed/>
                </p:oleObj>
              </mc:Choice>
              <mc:Fallback>
                <p:oleObj name="Presentation" r:id="rId4" imgW="4570465" imgH="3427468" progId="PowerPoint.Show.12">
                  <p:embed/>
                  <p:pic>
                    <p:nvPicPr>
                      <p:cNvPr id="0" name=""/>
                      <p:cNvPicPr/>
                      <p:nvPr/>
                    </p:nvPicPr>
                    <p:blipFill>
                      <a:blip r:embed="rId5"/>
                      <a:stretch>
                        <a:fillRect/>
                      </a:stretch>
                    </p:blipFill>
                    <p:spPr>
                      <a:xfrm>
                        <a:off x="405988" y="228600"/>
                        <a:ext cx="8126825" cy="6094413"/>
                      </a:xfrm>
                      <a:prstGeom prst="rect">
                        <a:avLst/>
                      </a:prstGeom>
                    </p:spPr>
                  </p:pic>
                </p:oleObj>
              </mc:Fallback>
            </mc:AlternateContent>
          </a:graphicData>
        </a:graphic>
      </p:graphicFrame>
    </p:spTree>
    <p:extLst>
      <p:ext uri="{BB962C8B-B14F-4D97-AF65-F5344CB8AC3E}">
        <p14:creationId xmlns:p14="http://schemas.microsoft.com/office/powerpoint/2010/main" val="3156835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0" y="1219200"/>
            <a:ext cx="4650312" cy="1107996"/>
          </a:xfrm>
          <a:prstGeom prst="rect">
            <a:avLst/>
          </a:prstGeom>
          <a:noFill/>
        </p:spPr>
        <p:txBody>
          <a:bodyPr wrap="none" rtlCol="0">
            <a:spAutoFit/>
          </a:bodyPr>
          <a:lstStyle/>
          <a:p>
            <a:r>
              <a:rPr lang="en-US" sz="6600" b="1" dirty="0" smtClean="0">
                <a:solidFill>
                  <a:prstClr val="black"/>
                </a:solidFill>
              </a:rPr>
              <a:t>ACAM/GCAS</a:t>
            </a:r>
            <a:endParaRPr lang="en-US" sz="6600" b="1" dirty="0">
              <a:solidFill>
                <a:prstClr val="black"/>
              </a:solidFill>
            </a:endParaRPr>
          </a:p>
        </p:txBody>
      </p:sp>
    </p:spTree>
    <p:extLst>
      <p:ext uri="{BB962C8B-B14F-4D97-AF65-F5344CB8AC3E}">
        <p14:creationId xmlns:p14="http://schemas.microsoft.com/office/powerpoint/2010/main" val="347228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Side Note</a:t>
            </a:r>
            <a:endParaRPr lang="en-US" dirty="0"/>
          </a:p>
        </p:txBody>
      </p:sp>
      <p:sp>
        <p:nvSpPr>
          <p:cNvPr id="3" name="Content Placeholder 2"/>
          <p:cNvSpPr txBox="1">
            <a:spLocks/>
          </p:cNvSpPr>
          <p:nvPr/>
        </p:nvSpPr>
        <p:spPr>
          <a:xfrm>
            <a:off x="320348" y="1047810"/>
            <a:ext cx="8229600" cy="56388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400" dirty="0" smtClean="0"/>
              <a:t>TEMPO Level </a:t>
            </a:r>
            <a:r>
              <a:rPr lang="en-US" sz="2400" b="1" dirty="0" smtClean="0"/>
              <a:t>1b Radiance product has no PLRA requirement</a:t>
            </a:r>
            <a:r>
              <a:rPr lang="en-US" sz="2400" dirty="0" smtClean="0"/>
              <a:t>, and hence no validation promise.</a:t>
            </a:r>
          </a:p>
          <a:p>
            <a:pPr>
              <a:spcBef>
                <a:spcPts val="1200"/>
              </a:spcBef>
            </a:pPr>
            <a:r>
              <a:rPr lang="en-US" sz="2400" dirty="0" smtClean="0"/>
              <a:t>However, it will be evaluated to the extent necessary to produce the Level 2 Baseline data products.</a:t>
            </a:r>
          </a:p>
          <a:p>
            <a:pPr>
              <a:spcBef>
                <a:spcPts val="1200"/>
              </a:spcBef>
            </a:pPr>
            <a:r>
              <a:rPr lang="en-US" sz="2400" dirty="0" smtClean="0"/>
              <a:t>Evaluation will most likely rely upon measurement vs. </a:t>
            </a:r>
            <a:r>
              <a:rPr lang="en-US" sz="2400" b="1" dirty="0" smtClean="0"/>
              <a:t>radiative transfer model comparisons</a:t>
            </a:r>
            <a:r>
              <a:rPr lang="en-US" sz="2400" dirty="0" smtClean="0"/>
              <a:t>.</a:t>
            </a:r>
          </a:p>
          <a:p>
            <a:pPr>
              <a:spcBef>
                <a:spcPts val="1200"/>
              </a:spcBef>
            </a:pPr>
            <a:r>
              <a:rPr lang="en-US" sz="2400" dirty="0" smtClean="0"/>
              <a:t>If radiance measurements from other appropriate space-based instruments, i.e. </a:t>
            </a:r>
            <a:r>
              <a:rPr lang="en-US" sz="2400" dirty="0" err="1" smtClean="0"/>
              <a:t>TropOMI</a:t>
            </a:r>
            <a:r>
              <a:rPr lang="en-US" sz="2400" dirty="0" smtClean="0"/>
              <a:t>, or air-borne instruments, i.e. </a:t>
            </a:r>
            <a:r>
              <a:rPr lang="en-US" sz="2400" dirty="0" err="1" smtClean="0"/>
              <a:t>GEOTaso</a:t>
            </a:r>
            <a:r>
              <a:rPr lang="en-US" sz="2400" dirty="0" smtClean="0"/>
              <a:t>, are available they’ll also be examined.</a:t>
            </a:r>
          </a:p>
          <a:p>
            <a:pPr>
              <a:spcBef>
                <a:spcPts val="1200"/>
              </a:spcBef>
            </a:pPr>
            <a:r>
              <a:rPr lang="en-US" sz="2400" dirty="0" smtClean="0"/>
              <a:t>Likewise, validation of the </a:t>
            </a:r>
            <a:r>
              <a:rPr lang="en-US" sz="2400" b="1" dirty="0" smtClean="0"/>
              <a:t>cloud product is not a PLRA requirement</a:t>
            </a:r>
            <a:r>
              <a:rPr lang="en-US" sz="2400" dirty="0" smtClean="0"/>
              <a:t>, but it will be evaluated as an intermediate product in the Level 2 processing.</a:t>
            </a:r>
          </a:p>
        </p:txBody>
      </p:sp>
    </p:spTree>
    <p:extLst>
      <p:ext uri="{BB962C8B-B14F-4D97-AF65-F5344CB8AC3E}">
        <p14:creationId xmlns:p14="http://schemas.microsoft.com/office/powerpoint/2010/main" val="1133559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ACAM/GCAS intercomparisons</a:t>
            </a:r>
            <a:endParaRPr lang="en-US" sz="2400" dirty="0"/>
          </a:p>
        </p:txBody>
      </p:sp>
      <p:sp>
        <p:nvSpPr>
          <p:cNvPr id="4" name="Rectangle 3"/>
          <p:cNvSpPr/>
          <p:nvPr/>
        </p:nvSpPr>
        <p:spPr>
          <a:xfrm>
            <a:off x="449580" y="1371600"/>
            <a:ext cx="8153400" cy="3785652"/>
          </a:xfrm>
          <a:prstGeom prst="rect">
            <a:avLst/>
          </a:prstGeom>
        </p:spPr>
        <p:txBody>
          <a:bodyPr wrap="square">
            <a:spAutoFit/>
          </a:bodyPr>
          <a:lstStyle/>
          <a:p>
            <a:r>
              <a:rPr lang="en-US" sz="1600" dirty="0" smtClean="0"/>
              <a:t>ACAM </a:t>
            </a:r>
            <a:r>
              <a:rPr lang="en-US" sz="1600" dirty="0"/>
              <a:t>HCHO: Gonzalo </a:t>
            </a:r>
            <a:r>
              <a:rPr lang="en-US" sz="1600" dirty="0" smtClean="0"/>
              <a:t>has </a:t>
            </a:r>
            <a:r>
              <a:rPr lang="en-US" sz="1600" dirty="0"/>
              <a:t>done some comparison of ACAM HCHO (SAO &amp; NASA products) with P3B measurements and OMI observations for the Baltimore-Washington DC campaign. Previously, Cheng Liu has done ACAM HCHO/NO2 comparison with Pandora/OMI as presented last year at the TEMPO science team meeting.</a:t>
            </a:r>
            <a:br>
              <a:rPr lang="en-US" sz="1600" dirty="0"/>
            </a:br>
            <a:r>
              <a:rPr lang="en-US" sz="1600" dirty="0"/>
              <a:t/>
            </a:r>
            <a:br>
              <a:rPr lang="en-US" sz="1600" dirty="0"/>
            </a:br>
            <a:r>
              <a:rPr lang="en-US" sz="1600" dirty="0"/>
              <a:t>GCAS: Caroline </a:t>
            </a:r>
            <a:r>
              <a:rPr lang="en-US" sz="1600" dirty="0" smtClean="0"/>
              <a:t>has done </a:t>
            </a:r>
            <a:r>
              <a:rPr lang="en-US" sz="1600" dirty="0"/>
              <a:t>retrievals of NO2 SCDs for the Houston campaign and have done some comparison with GEOTASO NO2. The results were published (now accepted for AMT</a:t>
            </a:r>
            <a:r>
              <a:rPr lang="en-US" sz="1600" dirty="0" smtClean="0"/>
              <a:t>): </a:t>
            </a:r>
            <a:r>
              <a:rPr lang="en-US" sz="1600" dirty="0" err="1" smtClean="0"/>
              <a:t>Nowlan</a:t>
            </a:r>
            <a:r>
              <a:rPr lang="en-US" sz="1600" dirty="0" smtClean="0"/>
              <a:t> et al., Atmos</a:t>
            </a:r>
            <a:r>
              <a:rPr lang="en-US" sz="1600" dirty="0"/>
              <a:t>. Meas. Tech. Discuss., 8, 13099-13155, doi:10.5194/amtd-8-13099-2015, 2015.</a:t>
            </a:r>
            <a:br>
              <a:rPr lang="en-US" sz="1600" dirty="0"/>
            </a:br>
            <a:r>
              <a:rPr lang="en-US" sz="1600" dirty="0"/>
              <a:t/>
            </a:r>
            <a:br>
              <a:rPr lang="en-US" sz="1600" dirty="0"/>
            </a:br>
            <a:r>
              <a:rPr lang="en-US" sz="1600" dirty="0"/>
              <a:t>In addition, </a:t>
            </a:r>
            <a:r>
              <a:rPr lang="en-US" sz="1600" dirty="0" err="1"/>
              <a:t>Hyeong</a:t>
            </a:r>
            <a:r>
              <a:rPr lang="en-US" sz="1600" dirty="0"/>
              <a:t>-Ahn Kwon (PhD student of </a:t>
            </a:r>
            <a:r>
              <a:rPr lang="en-US" sz="1600" dirty="0" err="1"/>
              <a:t>Rojin</a:t>
            </a:r>
            <a:r>
              <a:rPr lang="en-US" sz="1600" dirty="0"/>
              <a:t> Park from National Seoul University) have </a:t>
            </a:r>
            <a:r>
              <a:rPr lang="en-US" sz="1600" dirty="0" smtClean="0"/>
              <a:t>has GCAS </a:t>
            </a:r>
            <a:r>
              <a:rPr lang="en-US" sz="1600" dirty="0"/>
              <a:t>HCHO retrievals for the Houston campaign and showed good comparison with the P3B measurements. </a:t>
            </a:r>
            <a:br>
              <a:rPr lang="en-US" sz="1600" dirty="0"/>
            </a:br>
            <a:r>
              <a:rPr lang="en-US" sz="1600" dirty="0"/>
              <a:t/>
            </a:r>
            <a:br>
              <a:rPr lang="en-US" sz="1600" dirty="0"/>
            </a:br>
            <a:r>
              <a:rPr lang="en-US" sz="1600" dirty="0"/>
              <a:t>GEOTASO: Caroline </a:t>
            </a:r>
            <a:r>
              <a:rPr lang="en-US" sz="1600" dirty="0" smtClean="0"/>
              <a:t>has done </a:t>
            </a:r>
            <a:r>
              <a:rPr lang="en-US" sz="1600" dirty="0"/>
              <a:t>NO2 retrievals and validation from both Houston and Denver campaigns. She has also done preliminary HCHO retrievals for the Denver campaign. </a:t>
            </a:r>
          </a:p>
        </p:txBody>
      </p:sp>
    </p:spTree>
    <p:extLst>
      <p:ext uri="{BB962C8B-B14F-4D97-AF65-F5344CB8AC3E}">
        <p14:creationId xmlns:p14="http://schemas.microsoft.com/office/powerpoint/2010/main" val="23854578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394915"/>
            <a:ext cx="9144000" cy="1758462"/>
          </a:xfrm>
          <a:prstGeom prst="rect">
            <a:avLst/>
          </a:prstGeom>
        </p:spPr>
      </p:pic>
      <p:sp>
        <p:nvSpPr>
          <p:cNvPr id="4" name="Title 1"/>
          <p:cNvSpPr txBox="1">
            <a:spLocks/>
          </p:cNvSpPr>
          <p:nvPr/>
        </p:nvSpPr>
        <p:spPr>
          <a:xfrm>
            <a:off x="818526" y="0"/>
            <a:ext cx="7772400" cy="1470025"/>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ACAM/GCAS Measurements of NO</a:t>
            </a:r>
            <a:r>
              <a:rPr lang="en-US" sz="3600" baseline="-25000" dirty="0" smtClean="0"/>
              <a:t>2</a:t>
            </a:r>
            <a:r>
              <a:rPr lang="en-US" sz="3600" dirty="0" smtClean="0"/>
              <a:t>,</a:t>
            </a:r>
            <a:r>
              <a:rPr lang="en-US" sz="3600" baseline="-25000" dirty="0" smtClean="0"/>
              <a:t> </a:t>
            </a:r>
            <a:r>
              <a:rPr lang="en-US" sz="3600" dirty="0" smtClean="0"/>
              <a:t>CH</a:t>
            </a:r>
            <a:r>
              <a:rPr lang="en-US" sz="3600" baseline="-25000" dirty="0" smtClean="0"/>
              <a:t>2</a:t>
            </a:r>
            <a:r>
              <a:rPr lang="en-US" sz="3600" dirty="0" smtClean="0"/>
              <a:t>O, and O</a:t>
            </a:r>
            <a:r>
              <a:rPr lang="en-US" sz="3600" baseline="-25000" dirty="0" smtClean="0"/>
              <a:t>3 </a:t>
            </a:r>
            <a:r>
              <a:rPr lang="en-US" sz="3600" dirty="0" smtClean="0"/>
              <a:t>during Discover-AQ</a:t>
            </a:r>
            <a:br>
              <a:rPr lang="en-US" sz="3600" dirty="0" smtClean="0"/>
            </a:br>
            <a:endParaRPr lang="en-US" sz="3600" baseline="-25000" dirty="0"/>
          </a:p>
        </p:txBody>
      </p:sp>
      <p:sp>
        <p:nvSpPr>
          <p:cNvPr id="5" name="Subtitle 2"/>
          <p:cNvSpPr txBox="1">
            <a:spLocks/>
          </p:cNvSpPr>
          <p:nvPr/>
        </p:nvSpPr>
        <p:spPr>
          <a:xfrm>
            <a:off x="145143" y="3299127"/>
            <a:ext cx="2737757" cy="3050767"/>
          </a:xfrm>
          <a:prstGeom prst="rect">
            <a:avLst/>
          </a:prstGeom>
          <a:ln>
            <a:solidFill>
              <a:schemeClr val="tx2"/>
            </a:solidFill>
          </a:ln>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GSFC</a:t>
            </a:r>
          </a:p>
          <a:p>
            <a:r>
              <a:rPr lang="en-US" sz="1600" dirty="0" smtClean="0"/>
              <a:t>Scott Janz</a:t>
            </a:r>
          </a:p>
          <a:p>
            <a:r>
              <a:rPr lang="en-US" sz="1600" dirty="0" smtClean="0"/>
              <a:t>Matt </a:t>
            </a:r>
            <a:r>
              <a:rPr lang="en-US" sz="1600" dirty="0" err="1" smtClean="0"/>
              <a:t>Kowalewski</a:t>
            </a:r>
            <a:endParaRPr lang="en-US" sz="1600" dirty="0" smtClean="0"/>
          </a:p>
          <a:p>
            <a:r>
              <a:rPr lang="en-US" sz="1600" dirty="0" smtClean="0"/>
              <a:t>Sam </a:t>
            </a:r>
            <a:r>
              <a:rPr lang="en-US" sz="1600" dirty="0" err="1" smtClean="0"/>
              <a:t>Xiong</a:t>
            </a:r>
            <a:endParaRPr lang="en-US" sz="1600" dirty="0" smtClean="0"/>
          </a:p>
          <a:p>
            <a:r>
              <a:rPr lang="en-US" sz="1600" dirty="0" smtClean="0"/>
              <a:t>Kent McCullough</a:t>
            </a:r>
          </a:p>
          <a:p>
            <a:r>
              <a:rPr lang="en-US" sz="1600" dirty="0" err="1" smtClean="0"/>
              <a:t>Nickolay</a:t>
            </a:r>
            <a:r>
              <a:rPr lang="en-US" sz="1600" dirty="0" smtClean="0"/>
              <a:t> </a:t>
            </a:r>
            <a:r>
              <a:rPr lang="en-US" sz="1600" dirty="0" err="1" smtClean="0"/>
              <a:t>Krotkov</a:t>
            </a:r>
            <a:endParaRPr lang="en-US" sz="1600" dirty="0" smtClean="0"/>
          </a:p>
          <a:p>
            <a:r>
              <a:rPr lang="en-US" sz="1600" dirty="0" err="1" smtClean="0"/>
              <a:t>Lok</a:t>
            </a:r>
            <a:r>
              <a:rPr lang="en-US" sz="1600" dirty="0" smtClean="0"/>
              <a:t> </a:t>
            </a:r>
            <a:r>
              <a:rPr lang="en-US" sz="1600" dirty="0" err="1" smtClean="0"/>
              <a:t>Lamsal</a:t>
            </a:r>
            <a:endParaRPr lang="en-US" sz="1600" dirty="0" smtClean="0"/>
          </a:p>
          <a:p>
            <a:pPr marL="0" indent="0">
              <a:buNone/>
            </a:pPr>
            <a:r>
              <a:rPr lang="en-US" sz="1600" dirty="0" smtClean="0"/>
              <a:t>SAO</a:t>
            </a:r>
          </a:p>
          <a:p>
            <a:r>
              <a:rPr lang="en-US" sz="1600" dirty="0" err="1" smtClean="0"/>
              <a:t>Xiong</a:t>
            </a:r>
            <a:r>
              <a:rPr lang="en-US" sz="1600" dirty="0" smtClean="0"/>
              <a:t> Liu</a:t>
            </a:r>
          </a:p>
          <a:p>
            <a:r>
              <a:rPr lang="en-US" sz="1600" dirty="0" smtClean="0"/>
              <a:t>Cheng Liu</a:t>
            </a:r>
          </a:p>
          <a:p>
            <a:r>
              <a:rPr lang="en-US" sz="1600" dirty="0" smtClean="0"/>
              <a:t>Caroline </a:t>
            </a:r>
            <a:r>
              <a:rPr lang="en-US" sz="1600" dirty="0" err="1" smtClean="0"/>
              <a:t>Nowlan</a:t>
            </a:r>
            <a:endParaRPr lang="en-US" sz="1600" dirty="0" smtClean="0"/>
          </a:p>
          <a:p>
            <a:endParaRPr lang="en-US" sz="1600" dirty="0"/>
          </a:p>
        </p:txBody>
      </p:sp>
      <p:grpSp>
        <p:nvGrpSpPr>
          <p:cNvPr id="7" name="Group 6"/>
          <p:cNvGrpSpPr/>
          <p:nvPr/>
        </p:nvGrpSpPr>
        <p:grpSpPr>
          <a:xfrm>
            <a:off x="3023810" y="3011714"/>
            <a:ext cx="6101964" cy="3846285"/>
            <a:chOff x="2851832" y="2677390"/>
            <a:chExt cx="6273942" cy="4180609"/>
          </a:xfrm>
        </p:grpSpPr>
        <p:pic>
          <p:nvPicPr>
            <p:cNvPr id="8" name="Picture 7" descr="Screen Shot 2012-09-10 at 10.36.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726" y="2824048"/>
              <a:ext cx="4421048" cy="4033951"/>
            </a:xfrm>
            <a:prstGeom prst="rect">
              <a:avLst/>
            </a:prstGeom>
          </p:spPr>
        </p:pic>
        <p:pic>
          <p:nvPicPr>
            <p:cNvPr id="9" name="Picture 8"/>
            <p:cNvPicPr>
              <a:picLocks noChangeAspect="1"/>
            </p:cNvPicPr>
            <p:nvPr/>
          </p:nvPicPr>
          <p:blipFill>
            <a:blip r:embed="rId4"/>
            <a:stretch>
              <a:fillRect/>
            </a:stretch>
          </p:blipFill>
          <p:spPr>
            <a:xfrm>
              <a:off x="2851832" y="2677390"/>
              <a:ext cx="1866140" cy="1386934"/>
            </a:xfrm>
            <a:prstGeom prst="rect">
              <a:avLst/>
            </a:prstGeom>
          </p:spPr>
        </p:pic>
        <p:pic>
          <p:nvPicPr>
            <p:cNvPr id="10" name="Picture 9" descr="Screen Shot 2012-09-10 at 12.40.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1832" y="4064323"/>
              <a:ext cx="1865428" cy="1394454"/>
            </a:xfrm>
            <a:prstGeom prst="rect">
              <a:avLst/>
            </a:prstGeom>
          </p:spPr>
        </p:pic>
        <p:pic>
          <p:nvPicPr>
            <p:cNvPr id="11" name="Picture 10" descr="Screen Shot 2012-09-10 at 12.40.5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1832" y="5458777"/>
              <a:ext cx="1852894" cy="1399222"/>
            </a:xfrm>
            <a:prstGeom prst="rect">
              <a:avLst/>
            </a:prstGeom>
          </p:spPr>
        </p:pic>
      </p:grpSp>
    </p:spTree>
    <p:extLst>
      <p:ext uri="{BB962C8B-B14F-4D97-AF65-F5344CB8AC3E}">
        <p14:creationId xmlns:p14="http://schemas.microsoft.com/office/powerpoint/2010/main" val="1308650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84200" y="-4788"/>
            <a:ext cx="8229600" cy="1143000"/>
          </a:xfrm>
        </p:spPr>
        <p:txBody>
          <a:bodyPr>
            <a:normAutofit/>
          </a:bodyPr>
          <a:lstStyle/>
          <a:p>
            <a:r>
              <a:rPr lang="en-US" sz="3100" dirty="0" smtClean="0">
                <a:latin typeface="+mn-lt"/>
              </a:rPr>
              <a:t>ACAM Spatial/Temporal Variability NO</a:t>
            </a:r>
            <a:r>
              <a:rPr lang="en-US" sz="3100" baseline="-25000" dirty="0" smtClean="0">
                <a:latin typeface="+mn-lt"/>
              </a:rPr>
              <a:t>2</a:t>
            </a:r>
            <a:r>
              <a:rPr lang="en-US" sz="3100" dirty="0" smtClean="0">
                <a:latin typeface="+mn-lt"/>
              </a:rPr>
              <a:t> July 21</a:t>
            </a:r>
            <a:r>
              <a:rPr lang="en-US" sz="3100" baseline="30000" dirty="0" smtClean="0">
                <a:latin typeface="+mn-lt"/>
              </a:rPr>
              <a:t>st</a:t>
            </a:r>
            <a:r>
              <a:rPr lang="en-US" sz="2700" baseline="30000" dirty="0" smtClean="0">
                <a:latin typeface="+mn-lt"/>
              </a:rPr>
              <a:t/>
            </a:r>
            <a:br>
              <a:rPr lang="en-US" sz="2700" baseline="30000" dirty="0" smtClean="0">
                <a:latin typeface="+mn-lt"/>
              </a:rPr>
            </a:br>
            <a:r>
              <a:rPr lang="en-US" sz="3100" dirty="0" smtClean="0">
                <a:latin typeface="+mn-lt"/>
              </a:rPr>
              <a:t>MD Deployment</a:t>
            </a:r>
            <a:endParaRPr lang="en-US" sz="3600" dirty="0">
              <a:latin typeface="+mn-lt"/>
            </a:endParaRPr>
          </a:p>
        </p:txBody>
      </p:sp>
      <p:pic>
        <p:nvPicPr>
          <p:cNvPr id="7" name="Picture 6" descr="Screen Shot 2012-09-12 at 11.13.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944" y="1638300"/>
            <a:ext cx="4947056" cy="3886200"/>
          </a:xfrm>
          <a:prstGeom prst="rect">
            <a:avLst/>
          </a:prstGeom>
        </p:spPr>
      </p:pic>
      <p:pic>
        <p:nvPicPr>
          <p:cNvPr id="8" name="Picture 7" descr="Screen Shot 2012-09-12 at 11.11.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8300"/>
            <a:ext cx="4482859" cy="3886200"/>
          </a:xfrm>
          <a:prstGeom prst="rect">
            <a:avLst/>
          </a:prstGeom>
        </p:spPr>
      </p:pic>
      <p:sp>
        <p:nvSpPr>
          <p:cNvPr id="9" name="TextBox 8"/>
          <p:cNvSpPr txBox="1"/>
          <p:nvPr/>
        </p:nvSpPr>
        <p:spPr>
          <a:xfrm>
            <a:off x="825500" y="5791200"/>
            <a:ext cx="988409" cy="369332"/>
          </a:xfrm>
          <a:prstGeom prst="rect">
            <a:avLst/>
          </a:prstGeom>
          <a:noFill/>
        </p:spPr>
        <p:txBody>
          <a:bodyPr wrap="none" rtlCol="0">
            <a:spAutoFit/>
          </a:bodyPr>
          <a:lstStyle/>
          <a:p>
            <a:r>
              <a:rPr lang="en-US" dirty="0" smtClean="0"/>
              <a:t>Morning</a:t>
            </a:r>
            <a:endParaRPr lang="en-US" dirty="0"/>
          </a:p>
        </p:txBody>
      </p:sp>
      <p:sp>
        <p:nvSpPr>
          <p:cNvPr id="10" name="TextBox 9"/>
          <p:cNvSpPr txBox="1"/>
          <p:nvPr/>
        </p:nvSpPr>
        <p:spPr>
          <a:xfrm>
            <a:off x="5982352" y="5775010"/>
            <a:ext cx="1141696" cy="369332"/>
          </a:xfrm>
          <a:prstGeom prst="rect">
            <a:avLst/>
          </a:prstGeom>
          <a:noFill/>
        </p:spPr>
        <p:txBody>
          <a:bodyPr wrap="none" rtlCol="0">
            <a:spAutoFit/>
          </a:bodyPr>
          <a:lstStyle/>
          <a:p>
            <a:r>
              <a:rPr lang="en-US" dirty="0" smtClean="0"/>
              <a:t>Afternoon</a:t>
            </a:r>
            <a:endParaRPr lang="en-US" dirty="0"/>
          </a:p>
        </p:txBody>
      </p:sp>
      <p:sp>
        <p:nvSpPr>
          <p:cNvPr id="11" name="TextBox 10"/>
          <p:cNvSpPr txBox="1"/>
          <p:nvPr/>
        </p:nvSpPr>
        <p:spPr>
          <a:xfrm>
            <a:off x="2256208" y="5837366"/>
            <a:ext cx="3694646" cy="461665"/>
          </a:xfrm>
          <a:prstGeom prst="rect">
            <a:avLst/>
          </a:prstGeom>
          <a:noFill/>
        </p:spPr>
        <p:txBody>
          <a:bodyPr wrap="square" rtlCol="0">
            <a:spAutoFit/>
          </a:bodyPr>
          <a:lstStyle/>
          <a:p>
            <a:r>
              <a:rPr lang="en-US" sz="1200" dirty="0" smtClean="0"/>
              <a:t>0.005° x 0.005</a:t>
            </a:r>
            <a:r>
              <a:rPr lang="en-US" sz="1200" dirty="0"/>
              <a:t>°</a:t>
            </a:r>
            <a:r>
              <a:rPr lang="en-US" sz="1200" dirty="0" smtClean="0"/>
              <a:t> grid of 3 km</a:t>
            </a:r>
            <a:r>
              <a:rPr lang="en-US" sz="1200" baseline="30000" dirty="0" smtClean="0"/>
              <a:t>2</a:t>
            </a:r>
            <a:r>
              <a:rPr lang="en-US" sz="1200" dirty="0" smtClean="0"/>
              <a:t> average, differential slant column abundance. “Clean scene” reference at cross.</a:t>
            </a:r>
            <a:endParaRPr lang="en-US" sz="1200" dirty="0"/>
          </a:p>
        </p:txBody>
      </p:sp>
    </p:spTree>
    <p:extLst>
      <p:ext uri="{BB962C8B-B14F-4D97-AF65-F5344CB8AC3E}">
        <p14:creationId xmlns:p14="http://schemas.microsoft.com/office/powerpoint/2010/main" val="3378321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creen Shot 2014-03-19 at 8.38.1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652588"/>
            <a:ext cx="5472113"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1362075" y="135470"/>
            <a:ext cx="7535863" cy="1143000"/>
          </a:xfrm>
        </p:spPr>
        <p:txBody>
          <a:bodyPr>
            <a:normAutofit fontScale="90000"/>
          </a:bodyPr>
          <a:lstStyle/>
          <a:p>
            <a:pPr>
              <a:defRPr/>
            </a:pPr>
            <a:r>
              <a:rPr lang="en-US" sz="3200" dirty="0" smtClean="0">
                <a:latin typeface="+mn-lt"/>
              </a:rPr>
              <a:t>GCAS NO</a:t>
            </a:r>
            <a:r>
              <a:rPr lang="en-US" sz="3200" baseline="-25000" dirty="0" smtClean="0">
                <a:latin typeface="+mn-lt"/>
              </a:rPr>
              <a:t>2</a:t>
            </a:r>
            <a:r>
              <a:rPr lang="en-US" sz="3200" dirty="0" smtClean="0">
                <a:latin typeface="+mn-lt"/>
              </a:rPr>
              <a:t> Sept. 25</a:t>
            </a:r>
            <a:r>
              <a:rPr lang="en-US" sz="3200" baseline="30000" dirty="0" smtClean="0">
                <a:latin typeface="+mn-lt"/>
              </a:rPr>
              <a:t>th</a:t>
            </a:r>
            <a:r>
              <a:rPr lang="en-US" sz="3200" dirty="0" smtClean="0">
                <a:latin typeface="+mn-lt"/>
              </a:rPr>
              <a:t>,</a:t>
            </a:r>
            <a:r>
              <a:rPr lang="en-US" sz="3200" baseline="30000" dirty="0" smtClean="0">
                <a:latin typeface="+mn-lt"/>
              </a:rPr>
              <a:t> </a:t>
            </a:r>
            <a:r>
              <a:rPr lang="en-US" sz="3200" dirty="0" smtClean="0">
                <a:latin typeface="+mn-lt"/>
              </a:rPr>
              <a:t>O</a:t>
            </a:r>
            <a:r>
              <a:rPr lang="en-US" sz="3200" baseline="-25000" dirty="0" smtClean="0">
                <a:latin typeface="+mn-lt"/>
              </a:rPr>
              <a:t>3 </a:t>
            </a:r>
            <a:r>
              <a:rPr lang="en-US" sz="3200" dirty="0" smtClean="0">
                <a:latin typeface="+mn-lt"/>
              </a:rPr>
              <a:t>Pandora Comparisons </a:t>
            </a:r>
            <a:br>
              <a:rPr lang="en-US" sz="3200" dirty="0" smtClean="0">
                <a:latin typeface="+mn-lt"/>
              </a:rPr>
            </a:br>
            <a:r>
              <a:rPr lang="en-US" sz="2400" dirty="0" smtClean="0">
                <a:latin typeface="+mn-lt"/>
              </a:rPr>
              <a:t>Houston Deployment</a:t>
            </a:r>
            <a:endParaRPr lang="en-US" sz="2400" dirty="0">
              <a:latin typeface="+mn-lt"/>
            </a:endParaRPr>
          </a:p>
        </p:txBody>
      </p:sp>
      <p:pic>
        <p:nvPicPr>
          <p:cNvPr id="6" name="Picture 2" descr="Screen Shot 2014-03-18 at 1.43.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163" y="4252913"/>
            <a:ext cx="3727450"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5"/>
          <p:cNvCxnSpPr>
            <a:cxnSpLocks noChangeShapeType="1"/>
          </p:cNvCxnSpPr>
          <p:nvPr/>
        </p:nvCxnSpPr>
        <p:spPr bwMode="auto">
          <a:xfrm flipH="1">
            <a:off x="2638425" y="2379663"/>
            <a:ext cx="876300" cy="2009775"/>
          </a:xfrm>
          <a:prstGeom prst="straightConnector1">
            <a:avLst/>
          </a:prstGeom>
          <a:noFill/>
          <a:ln w="9525">
            <a:solidFill>
              <a:srgbClr val="FF0000"/>
            </a:solidFill>
            <a:round/>
            <a:headEnd/>
            <a:tailEnd type="arrow" w="med" len="med"/>
          </a:ln>
        </p:spPr>
      </p:cxnSp>
      <p:cxnSp>
        <p:nvCxnSpPr>
          <p:cNvPr id="8" name="Straight Arrow Connector 7"/>
          <p:cNvCxnSpPr>
            <a:cxnSpLocks noChangeShapeType="1"/>
          </p:cNvCxnSpPr>
          <p:nvPr/>
        </p:nvCxnSpPr>
        <p:spPr bwMode="auto">
          <a:xfrm>
            <a:off x="1466850" y="2860675"/>
            <a:ext cx="2047875" cy="1622425"/>
          </a:xfrm>
          <a:prstGeom prst="straightConnector1">
            <a:avLst/>
          </a:prstGeom>
          <a:noFill/>
          <a:ln w="9525">
            <a:solidFill>
              <a:srgbClr val="FF0000"/>
            </a:solidFill>
            <a:round/>
            <a:headEnd/>
            <a:tailEnd type="arrow" w="med" len="med"/>
          </a:ln>
        </p:spPr>
      </p:cxnSp>
      <p:cxnSp>
        <p:nvCxnSpPr>
          <p:cNvPr id="9" name="Straight Arrow Connector 13"/>
          <p:cNvCxnSpPr>
            <a:cxnSpLocks noChangeShapeType="1"/>
          </p:cNvCxnSpPr>
          <p:nvPr/>
        </p:nvCxnSpPr>
        <p:spPr bwMode="auto">
          <a:xfrm>
            <a:off x="3994150" y="3341688"/>
            <a:ext cx="100013" cy="1243012"/>
          </a:xfrm>
          <a:prstGeom prst="straightConnector1">
            <a:avLst/>
          </a:prstGeom>
          <a:noFill/>
          <a:ln w="9525">
            <a:solidFill>
              <a:srgbClr val="FF0000"/>
            </a:solidFill>
            <a:round/>
            <a:headEnd/>
            <a:tailEnd type="arrow" w="med" len="med"/>
          </a:ln>
        </p:spPr>
      </p:cxnSp>
      <p:sp>
        <p:nvSpPr>
          <p:cNvPr id="15" name="TextBox 14"/>
          <p:cNvSpPr txBox="1"/>
          <p:nvPr/>
        </p:nvSpPr>
        <p:spPr>
          <a:xfrm>
            <a:off x="5903913" y="4022080"/>
            <a:ext cx="2827946" cy="1384995"/>
          </a:xfrm>
          <a:prstGeom prst="rect">
            <a:avLst/>
          </a:prstGeom>
          <a:noFill/>
          <a:ln>
            <a:solidFill>
              <a:srgbClr val="000000"/>
            </a:solidFill>
          </a:ln>
        </p:spPr>
        <p:txBody>
          <a:bodyPr wrap="square" rtlCol="0">
            <a:spAutoFit/>
          </a:bodyPr>
          <a:lstStyle/>
          <a:p>
            <a:r>
              <a:rPr lang="en-US" sz="1200" dirty="0" smtClean="0"/>
              <a:t>Composite comparison with Pandora O3 </a:t>
            </a:r>
            <a:r>
              <a:rPr lang="en-US" sz="1200" dirty="0" err="1" smtClean="0"/>
              <a:t>overflights</a:t>
            </a:r>
            <a:r>
              <a:rPr lang="en-US" sz="1200" dirty="0" smtClean="0"/>
              <a:t> – all days/stations</a:t>
            </a:r>
          </a:p>
          <a:p>
            <a:endParaRPr lang="en-US" sz="1200" dirty="0"/>
          </a:p>
          <a:p>
            <a:r>
              <a:rPr lang="en-US" sz="1200" dirty="0" smtClean="0"/>
              <a:t>Differential slant column abundance shows good correlation with Pandora slant column – absolute offset due to viewing different air mass. </a:t>
            </a:r>
            <a:endParaRPr lang="en-US" sz="1200" dirty="0"/>
          </a:p>
        </p:txBody>
      </p:sp>
      <p:pic>
        <p:nvPicPr>
          <p:cNvPr id="18" name="Picture 17" descr="Screen Shot 2015-05-25 at 8.33.53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092" y="1651757"/>
            <a:ext cx="4227907" cy="2334744"/>
          </a:xfrm>
          <a:prstGeom prst="rect">
            <a:avLst/>
          </a:prstGeom>
        </p:spPr>
      </p:pic>
      <p:sp>
        <p:nvSpPr>
          <p:cNvPr id="19" name="TextBox 18"/>
          <p:cNvSpPr txBox="1"/>
          <p:nvPr/>
        </p:nvSpPr>
        <p:spPr>
          <a:xfrm>
            <a:off x="469900" y="5837446"/>
            <a:ext cx="5086959" cy="461665"/>
          </a:xfrm>
          <a:prstGeom prst="rect">
            <a:avLst/>
          </a:prstGeom>
          <a:noFill/>
          <a:ln>
            <a:solidFill>
              <a:srgbClr val="000000"/>
            </a:solidFill>
          </a:ln>
        </p:spPr>
        <p:txBody>
          <a:bodyPr wrap="square" rtlCol="0">
            <a:spAutoFit/>
          </a:bodyPr>
          <a:lstStyle/>
          <a:p>
            <a:r>
              <a:rPr lang="en-US" sz="1200" dirty="0" smtClean="0"/>
              <a:t>Differential slant column abundance – example of large gradients. GCAS is 3x more sensitive than ACAM for a given spatial binning scheme.</a:t>
            </a:r>
            <a:endParaRPr lang="en-US" sz="1200" dirty="0"/>
          </a:p>
        </p:txBody>
      </p:sp>
    </p:spTree>
    <p:extLst>
      <p:ext uri="{BB962C8B-B14F-4D97-AF65-F5344CB8AC3E}">
        <p14:creationId xmlns:p14="http://schemas.microsoft.com/office/powerpoint/2010/main" val="27973994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31913" y="159660"/>
            <a:ext cx="7275745" cy="1143000"/>
          </a:xfrm>
        </p:spPr>
        <p:txBody>
          <a:bodyPr>
            <a:normAutofit/>
          </a:bodyPr>
          <a:lstStyle/>
          <a:p>
            <a:pPr>
              <a:defRPr/>
            </a:pPr>
            <a:r>
              <a:rPr lang="en-US" sz="3200" dirty="0" smtClean="0">
                <a:latin typeface="+mn-lt"/>
              </a:rPr>
              <a:t>GCAS CH</a:t>
            </a:r>
            <a:r>
              <a:rPr lang="en-US" sz="3200" baseline="-25000" dirty="0" smtClean="0">
                <a:latin typeface="+mn-lt"/>
              </a:rPr>
              <a:t>2</a:t>
            </a:r>
            <a:r>
              <a:rPr lang="en-US" sz="3200" dirty="0" smtClean="0">
                <a:latin typeface="+mn-lt"/>
              </a:rPr>
              <a:t>O Sept. 24</a:t>
            </a:r>
            <a:r>
              <a:rPr lang="en-US" sz="3200" baseline="30000" dirty="0" smtClean="0">
                <a:latin typeface="+mn-lt"/>
              </a:rPr>
              <a:t>th</a:t>
            </a:r>
            <a:r>
              <a:rPr lang="en-US" sz="3200" dirty="0" smtClean="0">
                <a:latin typeface="+mn-lt"/>
              </a:rPr>
              <a:t> </a:t>
            </a:r>
            <a:br>
              <a:rPr lang="en-US" sz="3200" dirty="0" smtClean="0">
                <a:latin typeface="+mn-lt"/>
              </a:rPr>
            </a:br>
            <a:r>
              <a:rPr lang="en-US" sz="2400" dirty="0" smtClean="0">
                <a:latin typeface="+mn-lt"/>
              </a:rPr>
              <a:t>Houston deployment</a:t>
            </a:r>
            <a:endParaRPr lang="en-US" sz="3200" dirty="0">
              <a:latin typeface="+mn-lt"/>
            </a:endParaRPr>
          </a:p>
        </p:txBody>
      </p:sp>
      <p:pic>
        <p:nvPicPr>
          <p:cNvPr id="5" name="Picture 3" descr="Screen Shot 2014-03-19 at 9.10.0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3725862"/>
            <a:ext cx="4329112"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creen Shot 2014-03-19 at 9.09.1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1538288"/>
            <a:ext cx="43243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creen Shot 2014-03-19 at 9.18.4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8" y="1541463"/>
            <a:ext cx="3571875"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a:cxnSpLocks noChangeShapeType="1"/>
          </p:cNvCxnSpPr>
          <p:nvPr/>
        </p:nvCxnSpPr>
        <p:spPr bwMode="auto">
          <a:xfrm flipV="1">
            <a:off x="3316288" y="2268538"/>
            <a:ext cx="1916112" cy="1924051"/>
          </a:xfrm>
          <a:prstGeom prst="straightConnector1">
            <a:avLst/>
          </a:prstGeom>
          <a:noFill/>
          <a:ln w="9525">
            <a:solidFill>
              <a:srgbClr val="FF0000"/>
            </a:solidFill>
            <a:round/>
            <a:headEnd/>
            <a:tailEnd type="arrow" w="med" len="med"/>
          </a:ln>
        </p:spPr>
      </p:cxnSp>
      <p:cxnSp>
        <p:nvCxnSpPr>
          <p:cNvPr id="9" name="Straight Arrow Connector 9"/>
          <p:cNvCxnSpPr>
            <a:cxnSpLocks noChangeShapeType="1"/>
          </p:cNvCxnSpPr>
          <p:nvPr/>
        </p:nvCxnSpPr>
        <p:spPr bwMode="auto">
          <a:xfrm flipV="1">
            <a:off x="2490788" y="2103438"/>
            <a:ext cx="4154487" cy="165100"/>
          </a:xfrm>
          <a:prstGeom prst="straightConnector1">
            <a:avLst/>
          </a:prstGeom>
          <a:noFill/>
          <a:ln w="9525">
            <a:solidFill>
              <a:srgbClr val="FF0000"/>
            </a:solidFill>
            <a:round/>
            <a:headEnd/>
            <a:tailEnd type="arrow" w="med" len="med"/>
          </a:ln>
        </p:spPr>
      </p:cxnSp>
      <p:pic>
        <p:nvPicPr>
          <p:cNvPr id="10" name="Picture 16" descr="Screen Shot 2014-03-19 at 9.23.24 A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1575" y="4410075"/>
            <a:ext cx="348456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
          <p:cNvSpPr>
            <a:spLocks noChangeArrowheads="1"/>
          </p:cNvSpPr>
          <p:nvPr/>
        </p:nvSpPr>
        <p:spPr bwMode="auto">
          <a:xfrm>
            <a:off x="1331913" y="4511675"/>
            <a:ext cx="641350" cy="1304925"/>
          </a:xfrm>
          <a:prstGeom prst="ellipse">
            <a:avLst/>
          </a:prstGeom>
          <a:solidFill>
            <a:srgbClr val="FF0000">
              <a:alpha val="25098"/>
            </a:srgbClr>
          </a:solidFill>
          <a:ln w="9525">
            <a:solidFill>
              <a:schemeClr val="tx1"/>
            </a:solidFill>
            <a:round/>
            <a:headEnd/>
            <a:tailEnd/>
          </a:ln>
        </p:spPr>
        <p:txBody>
          <a:bodyPr/>
          <a:lstStyle/>
          <a:p>
            <a:endParaRPr lang="en-US"/>
          </a:p>
        </p:txBody>
      </p:sp>
      <p:cxnSp>
        <p:nvCxnSpPr>
          <p:cNvPr id="12" name="Straight Arrow Connector 19"/>
          <p:cNvCxnSpPr>
            <a:cxnSpLocks noChangeShapeType="1"/>
          </p:cNvCxnSpPr>
          <p:nvPr/>
        </p:nvCxnSpPr>
        <p:spPr bwMode="auto">
          <a:xfrm flipV="1">
            <a:off x="1981200" y="4192589"/>
            <a:ext cx="5918200" cy="981075"/>
          </a:xfrm>
          <a:prstGeom prst="straightConnector1">
            <a:avLst/>
          </a:prstGeom>
          <a:noFill/>
          <a:ln w="9525">
            <a:solidFill>
              <a:srgbClr val="FF0000"/>
            </a:solidFill>
            <a:round/>
            <a:headEnd/>
            <a:tailEnd type="arrow" w="med" len="med"/>
          </a:ln>
        </p:spPr>
      </p:cxnSp>
      <p:cxnSp>
        <p:nvCxnSpPr>
          <p:cNvPr id="13" name="Straight Arrow Connector 21"/>
          <p:cNvCxnSpPr>
            <a:cxnSpLocks noChangeShapeType="1"/>
          </p:cNvCxnSpPr>
          <p:nvPr/>
        </p:nvCxnSpPr>
        <p:spPr bwMode="auto">
          <a:xfrm flipV="1">
            <a:off x="4013200" y="4038600"/>
            <a:ext cx="3063875" cy="1955800"/>
          </a:xfrm>
          <a:prstGeom prst="straightConnector1">
            <a:avLst/>
          </a:prstGeom>
          <a:noFill/>
          <a:ln w="9525">
            <a:solidFill>
              <a:srgbClr val="FF0000"/>
            </a:solidFill>
            <a:round/>
            <a:headEnd/>
            <a:tailEnd type="arrow" w="med" len="med"/>
          </a:ln>
        </p:spPr>
      </p:cxnSp>
      <p:sp>
        <p:nvSpPr>
          <p:cNvPr id="14" name="TextBox 22"/>
          <p:cNvSpPr txBox="1">
            <a:spLocks noChangeArrowheads="1"/>
          </p:cNvSpPr>
          <p:nvPr/>
        </p:nvSpPr>
        <p:spPr bwMode="auto">
          <a:xfrm>
            <a:off x="5753100" y="1689100"/>
            <a:ext cx="8991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Book Antiqua" charset="0"/>
                <a:ea typeface="ＭＳ Ｐゴシック" charset="0"/>
                <a:cs typeface="ＭＳ Ｐゴシック" charset="0"/>
              </a:defRPr>
            </a:lvl1pPr>
            <a:lvl2pPr marL="742950" indent="-285750">
              <a:defRPr sz="1600">
                <a:solidFill>
                  <a:schemeClr val="tx1"/>
                </a:solidFill>
                <a:latin typeface="Book Antiqua" charset="0"/>
                <a:ea typeface="ＭＳ Ｐゴシック" charset="0"/>
              </a:defRPr>
            </a:lvl2pPr>
            <a:lvl3pPr marL="1143000" indent="-228600">
              <a:defRPr sz="1600">
                <a:solidFill>
                  <a:schemeClr val="tx1"/>
                </a:solidFill>
                <a:latin typeface="Book Antiqua" charset="0"/>
                <a:ea typeface="ＭＳ Ｐゴシック" charset="0"/>
              </a:defRPr>
            </a:lvl3pPr>
            <a:lvl4pPr marL="1600200" indent="-228600">
              <a:defRPr sz="1600">
                <a:solidFill>
                  <a:schemeClr val="tx1"/>
                </a:solidFill>
                <a:latin typeface="Book Antiqua" charset="0"/>
                <a:ea typeface="ＭＳ Ｐゴシック" charset="0"/>
              </a:defRPr>
            </a:lvl4pPr>
            <a:lvl5pPr marL="2057400" indent="-228600">
              <a:defRPr sz="1600">
                <a:solidFill>
                  <a:schemeClr val="tx1"/>
                </a:solidFill>
                <a:latin typeface="Book Antiqua" charset="0"/>
                <a:ea typeface="ＭＳ Ｐゴシック" charset="0"/>
              </a:defRPr>
            </a:lvl5pPr>
            <a:lvl6pPr marL="2514600" indent="-228600" eaLnBrk="0" fontAlgn="base" hangingPunct="0">
              <a:spcBef>
                <a:spcPct val="0"/>
              </a:spcBef>
              <a:spcAft>
                <a:spcPct val="0"/>
              </a:spcAft>
              <a:defRPr sz="1600">
                <a:solidFill>
                  <a:schemeClr val="tx1"/>
                </a:solidFill>
                <a:latin typeface="Book Antiqua" charset="0"/>
                <a:ea typeface="ＭＳ Ｐゴシック" charset="0"/>
              </a:defRPr>
            </a:lvl6pPr>
            <a:lvl7pPr marL="2971800" indent="-228600" eaLnBrk="0" fontAlgn="base" hangingPunct="0">
              <a:spcBef>
                <a:spcPct val="0"/>
              </a:spcBef>
              <a:spcAft>
                <a:spcPct val="0"/>
              </a:spcAft>
              <a:defRPr sz="1600">
                <a:solidFill>
                  <a:schemeClr val="tx1"/>
                </a:solidFill>
                <a:latin typeface="Book Antiqua" charset="0"/>
                <a:ea typeface="ＭＳ Ｐゴシック" charset="0"/>
              </a:defRPr>
            </a:lvl7pPr>
            <a:lvl8pPr marL="3429000" indent="-228600" eaLnBrk="0" fontAlgn="base" hangingPunct="0">
              <a:spcBef>
                <a:spcPct val="0"/>
              </a:spcBef>
              <a:spcAft>
                <a:spcPct val="0"/>
              </a:spcAft>
              <a:defRPr sz="1600">
                <a:solidFill>
                  <a:schemeClr val="tx1"/>
                </a:solidFill>
                <a:latin typeface="Book Antiqua" charset="0"/>
                <a:ea typeface="ＭＳ Ｐゴシック" charset="0"/>
              </a:defRPr>
            </a:lvl8pPr>
            <a:lvl9pPr marL="3886200" indent="-228600" eaLnBrk="0" fontAlgn="base" hangingPunct="0">
              <a:spcBef>
                <a:spcPct val="0"/>
              </a:spcBef>
              <a:spcAft>
                <a:spcPct val="0"/>
              </a:spcAft>
              <a:defRPr sz="1600">
                <a:solidFill>
                  <a:schemeClr val="tx1"/>
                </a:solidFill>
                <a:latin typeface="Book Antiqua" charset="0"/>
                <a:ea typeface="ＭＳ Ｐゴシック" charset="0"/>
              </a:defRPr>
            </a:lvl9pPr>
          </a:lstStyle>
          <a:p>
            <a:r>
              <a:rPr lang="en-US" dirty="0">
                <a:latin typeface="+mn-lt"/>
              </a:rPr>
              <a:t>Morning</a:t>
            </a:r>
          </a:p>
        </p:txBody>
      </p:sp>
      <p:sp>
        <p:nvSpPr>
          <p:cNvPr id="15" name="TextBox 23"/>
          <p:cNvSpPr txBox="1">
            <a:spLocks noChangeArrowheads="1"/>
          </p:cNvSpPr>
          <p:nvPr/>
        </p:nvSpPr>
        <p:spPr bwMode="auto">
          <a:xfrm>
            <a:off x="5614988" y="3844926"/>
            <a:ext cx="10353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Book Antiqua" charset="0"/>
                <a:ea typeface="ＭＳ Ｐゴシック" charset="0"/>
                <a:cs typeface="ＭＳ Ｐゴシック" charset="0"/>
              </a:defRPr>
            </a:lvl1pPr>
            <a:lvl2pPr marL="742950" indent="-285750">
              <a:defRPr sz="1600">
                <a:solidFill>
                  <a:schemeClr val="tx1"/>
                </a:solidFill>
                <a:latin typeface="Book Antiqua" charset="0"/>
                <a:ea typeface="ＭＳ Ｐゴシック" charset="0"/>
              </a:defRPr>
            </a:lvl2pPr>
            <a:lvl3pPr marL="1143000" indent="-228600">
              <a:defRPr sz="1600">
                <a:solidFill>
                  <a:schemeClr val="tx1"/>
                </a:solidFill>
                <a:latin typeface="Book Antiqua" charset="0"/>
                <a:ea typeface="ＭＳ Ｐゴシック" charset="0"/>
              </a:defRPr>
            </a:lvl3pPr>
            <a:lvl4pPr marL="1600200" indent="-228600">
              <a:defRPr sz="1600">
                <a:solidFill>
                  <a:schemeClr val="tx1"/>
                </a:solidFill>
                <a:latin typeface="Book Antiqua" charset="0"/>
                <a:ea typeface="ＭＳ Ｐゴシック" charset="0"/>
              </a:defRPr>
            </a:lvl4pPr>
            <a:lvl5pPr marL="2057400" indent="-228600">
              <a:defRPr sz="1600">
                <a:solidFill>
                  <a:schemeClr val="tx1"/>
                </a:solidFill>
                <a:latin typeface="Book Antiqua" charset="0"/>
                <a:ea typeface="ＭＳ Ｐゴシック" charset="0"/>
              </a:defRPr>
            </a:lvl5pPr>
            <a:lvl6pPr marL="2514600" indent="-228600" eaLnBrk="0" fontAlgn="base" hangingPunct="0">
              <a:spcBef>
                <a:spcPct val="0"/>
              </a:spcBef>
              <a:spcAft>
                <a:spcPct val="0"/>
              </a:spcAft>
              <a:defRPr sz="1600">
                <a:solidFill>
                  <a:schemeClr val="tx1"/>
                </a:solidFill>
                <a:latin typeface="Book Antiqua" charset="0"/>
                <a:ea typeface="ＭＳ Ｐゴシック" charset="0"/>
              </a:defRPr>
            </a:lvl6pPr>
            <a:lvl7pPr marL="2971800" indent="-228600" eaLnBrk="0" fontAlgn="base" hangingPunct="0">
              <a:spcBef>
                <a:spcPct val="0"/>
              </a:spcBef>
              <a:spcAft>
                <a:spcPct val="0"/>
              </a:spcAft>
              <a:defRPr sz="1600">
                <a:solidFill>
                  <a:schemeClr val="tx1"/>
                </a:solidFill>
                <a:latin typeface="Book Antiqua" charset="0"/>
                <a:ea typeface="ＭＳ Ｐゴシック" charset="0"/>
              </a:defRPr>
            </a:lvl7pPr>
            <a:lvl8pPr marL="3429000" indent="-228600" eaLnBrk="0" fontAlgn="base" hangingPunct="0">
              <a:spcBef>
                <a:spcPct val="0"/>
              </a:spcBef>
              <a:spcAft>
                <a:spcPct val="0"/>
              </a:spcAft>
              <a:defRPr sz="1600">
                <a:solidFill>
                  <a:schemeClr val="tx1"/>
                </a:solidFill>
                <a:latin typeface="Book Antiqua" charset="0"/>
                <a:ea typeface="ＭＳ Ｐゴシック" charset="0"/>
              </a:defRPr>
            </a:lvl8pPr>
            <a:lvl9pPr marL="3886200" indent="-228600" eaLnBrk="0" fontAlgn="base" hangingPunct="0">
              <a:spcBef>
                <a:spcPct val="0"/>
              </a:spcBef>
              <a:spcAft>
                <a:spcPct val="0"/>
              </a:spcAft>
              <a:defRPr sz="1600">
                <a:solidFill>
                  <a:schemeClr val="tx1"/>
                </a:solidFill>
                <a:latin typeface="Book Antiqua" charset="0"/>
                <a:ea typeface="ＭＳ Ｐゴシック" charset="0"/>
              </a:defRPr>
            </a:lvl9pPr>
          </a:lstStyle>
          <a:p>
            <a:r>
              <a:rPr lang="en-US" dirty="0">
                <a:latin typeface="+mn-lt"/>
              </a:rPr>
              <a:t>Afternoon</a:t>
            </a:r>
          </a:p>
        </p:txBody>
      </p:sp>
      <p:sp>
        <p:nvSpPr>
          <p:cNvPr id="22" name="TextBox 21"/>
          <p:cNvSpPr txBox="1"/>
          <p:nvPr/>
        </p:nvSpPr>
        <p:spPr>
          <a:xfrm>
            <a:off x="5276545" y="6023401"/>
            <a:ext cx="2940659" cy="646331"/>
          </a:xfrm>
          <a:prstGeom prst="rect">
            <a:avLst/>
          </a:prstGeom>
          <a:noFill/>
          <a:ln>
            <a:solidFill>
              <a:srgbClr val="000000"/>
            </a:solidFill>
          </a:ln>
        </p:spPr>
        <p:txBody>
          <a:bodyPr wrap="square" rtlCol="0">
            <a:spAutoFit/>
          </a:bodyPr>
          <a:lstStyle/>
          <a:p>
            <a:r>
              <a:rPr lang="en-US" sz="1200" dirty="0" smtClean="0"/>
              <a:t>Highest levels of CH2O seen of the four deployments. Comparisons with DFGAS complicated by cloud interference.</a:t>
            </a:r>
            <a:endParaRPr lang="en-US" sz="1200" dirty="0"/>
          </a:p>
        </p:txBody>
      </p:sp>
    </p:spTree>
    <p:extLst>
      <p:ext uri="{BB962C8B-B14F-4D97-AF65-F5344CB8AC3E}">
        <p14:creationId xmlns:p14="http://schemas.microsoft.com/office/powerpoint/2010/main" val="21113669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495800" y="1661160"/>
            <a:ext cx="50727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4800" b="1" dirty="0" smtClean="0">
                <a:solidFill>
                  <a:srgbClr val="0000A9"/>
                </a:solidFill>
              </a:rPr>
              <a:t>Formaldehyde</a:t>
            </a:r>
            <a:endParaRPr lang="en-US" sz="4800" dirty="0" smtClean="0">
              <a:solidFill>
                <a:srgbClr val="000000"/>
              </a:solidFill>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811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CH</a:t>
            </a:r>
            <a:r>
              <a:rPr lang="en-US" baseline="-25000" dirty="0" smtClean="0"/>
              <a:t>2</a:t>
            </a:r>
            <a:r>
              <a:rPr lang="en-US" dirty="0" smtClean="0"/>
              <a:t>O Validation Challenges</a:t>
            </a:r>
            <a:endParaRPr lang="en-US" dirty="0"/>
          </a:p>
        </p:txBody>
      </p:sp>
      <p:sp>
        <p:nvSpPr>
          <p:cNvPr id="4" name="Rectangle 3"/>
          <p:cNvSpPr/>
          <p:nvPr/>
        </p:nvSpPr>
        <p:spPr>
          <a:xfrm>
            <a:off x="152400" y="1136032"/>
            <a:ext cx="8991600" cy="4801314"/>
          </a:xfrm>
          <a:prstGeom prst="rect">
            <a:avLst/>
          </a:prstGeom>
        </p:spPr>
        <p:txBody>
          <a:bodyPr wrap="square">
            <a:spAutoFit/>
          </a:bodyPr>
          <a:lstStyle/>
          <a:p>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Validation challenges for TEMPO CH</a:t>
            </a:r>
            <a:r>
              <a:rPr lang="en-US" b="1" baseline="-25000" dirty="0" smtClean="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O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column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measurements:</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Adequacy (or lack) of correlative measurements -  vertical distribution (especially within the BL)</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Impact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a priori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vertical diurnal profiles</a:t>
            </a:r>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Aerosols and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clouds </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Albedo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changes and spatial gradients </a:t>
            </a:r>
          </a:p>
          <a:p>
            <a:pPr marL="285750" indent="-285750">
              <a:buFont typeface="Wingdings" panose="05000000000000000000" pitchFamily="2" charset="2"/>
              <a:buChar char="Ø"/>
            </a:pPr>
            <a:endPar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Sources of independent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sources of CH</a:t>
            </a:r>
            <a:r>
              <a:rPr lang="en-US" b="1" baseline="-25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O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measurements: </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Satellite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data sets from independent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sensors: </a:t>
            </a:r>
            <a:r>
              <a:rPr lang="en-US"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TropOMI</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Aircraft observations; GCAS, </a:t>
            </a:r>
            <a:r>
              <a:rPr lang="en-US"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GeoTASO</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Aircarft</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 in-situ profiles</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Ground-based measurements; Pandora</a:t>
            </a:r>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For CH</a:t>
            </a:r>
            <a:r>
              <a:rPr lang="en-US" b="1" baseline="-25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O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a-priori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vertical profile shapes have the largest systematic impact on the satellite column errors due to the strong decrease of the satellite UV measurement sensitivity near the surface. </a:t>
            </a:r>
          </a:p>
        </p:txBody>
      </p:sp>
    </p:spTree>
    <p:extLst>
      <p:ext uri="{BB962C8B-B14F-4D97-AF65-F5344CB8AC3E}">
        <p14:creationId xmlns:p14="http://schemas.microsoft.com/office/powerpoint/2010/main" val="26160792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5972807" cy="638108"/>
          </a:xfrm>
        </p:spPr>
        <p:txBody>
          <a:bodyPr>
            <a:normAutofit fontScale="90000"/>
          </a:bodyPr>
          <a:lstStyle/>
          <a:p>
            <a:r>
              <a:rPr lang="en-US" altLang="en-US" b="1" i="1" dirty="0" smtClean="0">
                <a:solidFill>
                  <a:schemeClr val="bg2">
                    <a:lumMod val="90000"/>
                  </a:schemeClr>
                </a:solidFill>
                <a:latin typeface="Arial" panose="020B0604020202020204" pitchFamily="34" charset="0"/>
              </a:rPr>
              <a:t>DISCOVER-AQ</a:t>
            </a:r>
            <a:br>
              <a:rPr lang="en-US" altLang="en-US" b="1" i="1" dirty="0" smtClean="0">
                <a:solidFill>
                  <a:schemeClr val="bg2">
                    <a:lumMod val="90000"/>
                  </a:schemeClr>
                </a:solidFill>
                <a:latin typeface="Arial" panose="020B0604020202020204" pitchFamily="34" charset="0"/>
              </a:rPr>
            </a:br>
            <a:r>
              <a:rPr lang="en-US" altLang="en-US" b="1" i="1" dirty="0" smtClean="0">
                <a:solidFill>
                  <a:schemeClr val="bg2">
                    <a:lumMod val="90000"/>
                  </a:schemeClr>
                </a:solidFill>
                <a:latin typeface="Arial" panose="020B0604020202020204" pitchFamily="34" charset="0"/>
              </a:rPr>
              <a:t>P-3 Median </a:t>
            </a:r>
            <a:r>
              <a:rPr lang="en-US" altLang="en-US" b="1" i="1" dirty="0">
                <a:solidFill>
                  <a:schemeClr val="bg2">
                    <a:lumMod val="90000"/>
                  </a:schemeClr>
                </a:solidFill>
                <a:latin typeface="Arial" panose="020B0604020202020204" pitchFamily="34" charset="0"/>
              </a:rPr>
              <a:t>CH</a:t>
            </a:r>
            <a:r>
              <a:rPr lang="en-US" altLang="en-US" b="1" i="1" baseline="-25000" dirty="0">
                <a:solidFill>
                  <a:schemeClr val="bg2">
                    <a:lumMod val="90000"/>
                  </a:schemeClr>
                </a:solidFill>
                <a:latin typeface="Arial" panose="020B0604020202020204" pitchFamily="34" charset="0"/>
              </a:rPr>
              <a:t>2</a:t>
            </a:r>
            <a:r>
              <a:rPr lang="en-US" altLang="en-US" b="1" i="1" dirty="0">
                <a:solidFill>
                  <a:schemeClr val="bg2">
                    <a:lumMod val="90000"/>
                  </a:schemeClr>
                </a:solidFill>
                <a:latin typeface="Arial" panose="020B0604020202020204" pitchFamily="34" charset="0"/>
              </a:rPr>
              <a:t>O Profiles</a:t>
            </a:r>
            <a:r>
              <a:rPr lang="en-US" altLang="en-US" b="1" i="1" dirty="0">
                <a:solidFill>
                  <a:srgbClr val="005A9E"/>
                </a:solidFill>
                <a:latin typeface="Arial" panose="020B0604020202020204" pitchFamily="34" charset="0"/>
              </a:rPr>
              <a:t/>
            </a:r>
            <a:br>
              <a:rPr lang="en-US" altLang="en-US" b="1" i="1" dirty="0">
                <a:solidFill>
                  <a:srgbClr val="005A9E"/>
                </a:solidFill>
                <a:latin typeface="Arial" panose="020B0604020202020204" pitchFamily="34" charset="0"/>
              </a:rPr>
            </a:b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91" y="1029576"/>
            <a:ext cx="7784396" cy="56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1"/>
          <p:cNvSpPr txBox="1">
            <a:spLocks/>
          </p:cNvSpPr>
          <p:nvPr/>
        </p:nvSpPr>
        <p:spPr bwMode="auto">
          <a:xfrm>
            <a:off x="6912429" y="706120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ct val="0"/>
              </a:spcBef>
              <a:buFontTx/>
              <a:buNone/>
            </a:pPr>
            <a:fld id="{A7E5682D-452D-4A9E-93F6-75327D8521CF}" type="slidenum">
              <a:rPr lang="en-US" altLang="en-US" sz="1200" smtClean="0">
                <a:solidFill>
                  <a:srgbClr val="898989"/>
                </a:solidFill>
              </a:rPr>
              <a:pPr>
                <a:spcBef>
                  <a:spcPct val="0"/>
                </a:spcBef>
                <a:buFontTx/>
                <a:buNone/>
              </a:pPr>
              <a:t>37</a:t>
            </a:fld>
            <a:endParaRPr lang="en-US" altLang="en-US" sz="1200">
              <a:solidFill>
                <a:srgbClr val="898989"/>
              </a:solidFill>
            </a:endParaRPr>
          </a:p>
        </p:txBody>
      </p:sp>
    </p:spTree>
    <p:extLst>
      <p:ext uri="{BB962C8B-B14F-4D97-AF65-F5344CB8AC3E}">
        <p14:creationId xmlns:p14="http://schemas.microsoft.com/office/powerpoint/2010/main" val="3260403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269909" y="1447800"/>
            <a:ext cx="4648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3600" b="1" dirty="0">
                <a:solidFill>
                  <a:srgbClr val="0000A9"/>
                </a:solidFill>
              </a:rPr>
              <a:t>Federated Networks</a:t>
            </a:r>
            <a:endParaRPr lang="en-US" sz="3600" dirty="0">
              <a:solidFill>
                <a:srgbClr val="000000"/>
              </a:solidFill>
              <a:cs typeface="Arial" charset="0"/>
            </a:endParaRPr>
          </a:p>
          <a:p>
            <a:pPr eaLnBrk="1" hangingPunct="1"/>
            <a:endParaRPr lang="en-US" sz="4800" dirty="0" smtClean="0">
              <a:solidFill>
                <a:srgbClr val="000000"/>
              </a:solidFill>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510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14" y="100690"/>
            <a:ext cx="6422571" cy="638108"/>
          </a:xfrm>
        </p:spPr>
        <p:txBody>
          <a:bodyPr>
            <a:normAutofit fontScale="90000"/>
          </a:bodyPr>
          <a:lstStyle/>
          <a:p>
            <a:r>
              <a:rPr lang="en-US" sz="2400" dirty="0" smtClean="0"/>
              <a:t>Rationale for pursuit of a Federated Activity for TEMPO L2/L3 Validation </a:t>
            </a:r>
            <a:endParaRPr lang="en-US" sz="2400" dirty="0"/>
          </a:p>
        </p:txBody>
      </p:sp>
      <p:sp>
        <p:nvSpPr>
          <p:cNvPr id="3" name="Content Placeholder 2"/>
          <p:cNvSpPr>
            <a:spLocks noGrp="1"/>
          </p:cNvSpPr>
          <p:nvPr>
            <p:ph idx="4294967295"/>
          </p:nvPr>
        </p:nvSpPr>
        <p:spPr>
          <a:xfrm>
            <a:off x="0" y="965200"/>
            <a:ext cx="8842375" cy="5683250"/>
          </a:xfrm>
          <a:prstGeom prst="rect">
            <a:avLst/>
          </a:prstGeom>
          <a:ln>
            <a:noFill/>
          </a:ln>
        </p:spPr>
        <p:txBody>
          <a:bodyPr/>
          <a:lstStyle/>
          <a:p>
            <a:pPr marL="0" indent="0" algn="just">
              <a:buNone/>
            </a:pPr>
            <a:endParaRPr lang="en-US" sz="1400" b="1" dirty="0" smtClean="0">
              <a:cs typeface="Arial" pitchFamily="34" charset="0"/>
            </a:endParaRPr>
          </a:p>
          <a:p>
            <a:pPr algn="just"/>
            <a:endParaRPr lang="en-US" sz="1400" b="1" dirty="0">
              <a:cs typeface="Arial" pitchFamily="34" charset="0"/>
            </a:endParaRPr>
          </a:p>
          <a:p>
            <a:pPr algn="just"/>
            <a:r>
              <a:rPr lang="en-US" sz="1600" b="1" dirty="0" smtClean="0">
                <a:cs typeface="Arial" pitchFamily="34" charset="0"/>
              </a:rPr>
              <a:t>A federated approach to validation/evaluation of L2/L3 geophysical variables using existing air quality network infrastructure could help promote early acceptance of L2/L3 data products, especially given the potential short operational life of TEMPO.</a:t>
            </a:r>
          </a:p>
          <a:p>
            <a:pPr algn="just"/>
            <a:endParaRPr lang="en-US" sz="1600" b="1" dirty="0">
              <a:cs typeface="Arial" pitchFamily="34" charset="0"/>
            </a:endParaRPr>
          </a:p>
          <a:p>
            <a:pPr algn="just"/>
            <a:r>
              <a:rPr lang="en-US" sz="1600" b="1" dirty="0" smtClean="0">
                <a:cs typeface="Arial" pitchFamily="34" charset="0"/>
              </a:rPr>
              <a:t>Current proposed changes by the EPA to the existing Photochemical Assessment Monitoring Station (PAMS) Network provides a unique opportunity to:</a:t>
            </a:r>
          </a:p>
          <a:p>
            <a:pPr lvl="1" algn="just">
              <a:buFont typeface="Wingdings" panose="05000000000000000000" pitchFamily="2" charset="2"/>
              <a:buChar char="Ø"/>
            </a:pPr>
            <a:endParaRPr lang="en-US" sz="1600" b="1" dirty="0" smtClean="0">
              <a:cs typeface="Arial" pitchFamily="34" charset="0"/>
            </a:endParaRPr>
          </a:p>
          <a:p>
            <a:pPr lvl="1" algn="just">
              <a:buFont typeface="Wingdings" panose="05000000000000000000" pitchFamily="2" charset="2"/>
              <a:buChar char="Ø"/>
            </a:pPr>
            <a:r>
              <a:rPr lang="en-US" sz="1600" b="1" dirty="0"/>
              <a:t>Leverage existing/expanding infrastructure already required and funded by EPA via the Clean Air Act.</a:t>
            </a:r>
          </a:p>
          <a:p>
            <a:pPr lvl="1" algn="just">
              <a:buFont typeface="Wingdings" panose="05000000000000000000" pitchFamily="2" charset="2"/>
              <a:buChar char="Ø"/>
            </a:pPr>
            <a:endParaRPr lang="en-US" sz="1600" b="1" dirty="0" smtClean="0">
              <a:cs typeface="Arial" pitchFamily="34" charset="0"/>
            </a:endParaRPr>
          </a:p>
          <a:p>
            <a:pPr lvl="1" algn="just">
              <a:buFont typeface="Wingdings" panose="05000000000000000000" pitchFamily="2" charset="2"/>
              <a:buChar char="Ø"/>
            </a:pPr>
            <a:r>
              <a:rPr lang="en-US" sz="1600" b="1" smtClean="0">
                <a:cs typeface="Arial" pitchFamily="34" charset="0"/>
              </a:rPr>
              <a:t>Develop continuous (24/7) TEMPO </a:t>
            </a:r>
            <a:r>
              <a:rPr lang="en-US" sz="1600" b="1" dirty="0" smtClean="0">
                <a:cs typeface="Arial" pitchFamily="34" charset="0"/>
              </a:rPr>
              <a:t>correlative data validation sites in the areas with the worst O</a:t>
            </a:r>
            <a:r>
              <a:rPr lang="en-US" sz="1600" b="1" baseline="-25000" dirty="0" smtClean="0">
                <a:cs typeface="Arial" pitchFamily="34" charset="0"/>
              </a:rPr>
              <a:t>3</a:t>
            </a:r>
            <a:r>
              <a:rPr lang="en-US" sz="1600" b="1" dirty="0" smtClean="0">
                <a:cs typeface="Arial" pitchFamily="34" charset="0"/>
              </a:rPr>
              <a:t> pollution.</a:t>
            </a:r>
          </a:p>
          <a:p>
            <a:pPr lvl="1">
              <a:buFont typeface="Wingdings" panose="05000000000000000000" pitchFamily="2" charset="2"/>
              <a:buChar char="Ø"/>
            </a:pPr>
            <a:endParaRPr lang="en-US" sz="1600" b="1" dirty="0"/>
          </a:p>
          <a:p>
            <a:pPr lvl="1">
              <a:buFont typeface="Wingdings" panose="05000000000000000000" pitchFamily="2" charset="2"/>
              <a:buChar char="Ø"/>
            </a:pPr>
            <a:r>
              <a:rPr lang="en-US" sz="1600" b="1" dirty="0"/>
              <a:t>Help foster more significant interaction between TEMPO science team and the air quality </a:t>
            </a:r>
            <a:r>
              <a:rPr lang="en-US" sz="1600" b="1" dirty="0" smtClean="0"/>
              <a:t>agencies.</a:t>
            </a:r>
            <a:endParaRPr lang="en-US" sz="1600" b="1" dirty="0"/>
          </a:p>
          <a:p>
            <a:pPr lvl="1">
              <a:buFont typeface="Wingdings" panose="05000000000000000000" pitchFamily="2" charset="2"/>
              <a:buChar char="Ø"/>
            </a:pPr>
            <a:endParaRPr lang="en-US" sz="1600" b="1" dirty="0"/>
          </a:p>
          <a:p>
            <a:pPr lvl="1">
              <a:buFont typeface="Wingdings" panose="05000000000000000000" pitchFamily="2" charset="2"/>
              <a:buChar char="Ø"/>
            </a:pPr>
            <a:r>
              <a:rPr lang="en-US" sz="1600" b="1" dirty="0"/>
              <a:t>Build on existing AQ long term datasets in urban areas, and make TEMPO data products more relevant to air quality </a:t>
            </a:r>
            <a:r>
              <a:rPr lang="en-US" sz="1600" b="1" dirty="0" smtClean="0"/>
              <a:t>managers. </a:t>
            </a:r>
            <a:endParaRPr lang="en-US" sz="1600" b="1" dirty="0"/>
          </a:p>
          <a:p>
            <a:pPr marL="457200" lvl="1" indent="0">
              <a:buNone/>
            </a:pPr>
            <a:endParaRPr lang="en-US" sz="1000" dirty="0"/>
          </a:p>
          <a:p>
            <a:pPr lvl="1" algn="just">
              <a:buFont typeface="Wingdings" panose="05000000000000000000" pitchFamily="2" charset="2"/>
              <a:buChar char="Ø"/>
            </a:pPr>
            <a:endParaRPr lang="en-US" sz="1000" b="1" dirty="0" smtClean="0">
              <a:cs typeface="Arial" pitchFamily="34" charset="0"/>
            </a:endParaRPr>
          </a:p>
          <a:p>
            <a:pPr algn="just"/>
            <a:endParaRPr lang="en-US" sz="1400" b="1" dirty="0">
              <a:cs typeface="Arial" pitchFamily="34" charset="0"/>
            </a:endParaRPr>
          </a:p>
        </p:txBody>
      </p:sp>
    </p:spTree>
    <p:extLst>
      <p:ext uri="{BB962C8B-B14F-4D97-AF65-F5344CB8AC3E}">
        <p14:creationId xmlns:p14="http://schemas.microsoft.com/office/powerpoint/2010/main" val="1353123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Box 10"/>
          <p:cNvSpPr txBox="1">
            <a:spLocks noChangeArrowheads="1"/>
          </p:cNvSpPr>
          <p:nvPr/>
        </p:nvSpPr>
        <p:spPr bwMode="auto">
          <a:xfrm>
            <a:off x="2405052" y="4541527"/>
            <a:ext cx="1404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b="1">
                <a:solidFill>
                  <a:schemeClr val="tx1"/>
                </a:solidFill>
                <a:latin typeface="Arial" charset="0"/>
                <a:ea typeface="ＭＳ Ｐゴシック" charset="0"/>
                <a:cs typeface="ＭＳ Ｐゴシック" charset="0"/>
              </a:defRPr>
            </a:lvl1pPr>
            <a:lvl2pPr marL="742950" indent="-285750" algn="ctr" eaLnBrk="0" hangingPunct="0">
              <a:defRPr sz="2800" b="1">
                <a:solidFill>
                  <a:schemeClr val="tx1"/>
                </a:solidFill>
                <a:latin typeface="Arial" charset="0"/>
                <a:ea typeface="ＭＳ Ｐゴシック" charset="0"/>
              </a:defRPr>
            </a:lvl2pPr>
            <a:lvl3pPr marL="1143000" indent="-228600" algn="ctr" eaLnBrk="0" hangingPunct="0">
              <a:defRPr sz="2800" b="1">
                <a:solidFill>
                  <a:schemeClr val="tx1"/>
                </a:solidFill>
                <a:latin typeface="Arial" charset="0"/>
                <a:ea typeface="ＭＳ Ｐゴシック" charset="0"/>
              </a:defRPr>
            </a:lvl3pPr>
            <a:lvl4pPr marL="1600200" indent="-228600" algn="ctr" eaLnBrk="0" hangingPunct="0">
              <a:defRPr sz="2800" b="1">
                <a:solidFill>
                  <a:schemeClr val="tx1"/>
                </a:solidFill>
                <a:latin typeface="Arial" charset="0"/>
                <a:ea typeface="ＭＳ Ｐゴシック" charset="0"/>
              </a:defRPr>
            </a:lvl4pPr>
            <a:lvl5pPr marL="2057400" indent="-228600" algn="ctr" eaLnBrk="0" hangingPunct="0">
              <a:defRPr sz="2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Arial" charset="0"/>
                <a:ea typeface="ＭＳ Ｐゴシック" charset="0"/>
              </a:defRPr>
            </a:lvl9pPr>
          </a:lstStyle>
          <a:p>
            <a:r>
              <a:rPr lang="en-US" sz="1400" dirty="0"/>
              <a:t>AERONET</a:t>
            </a:r>
          </a:p>
        </p:txBody>
      </p:sp>
      <p:sp>
        <p:nvSpPr>
          <p:cNvPr id="71685" name="TextBox 11"/>
          <p:cNvSpPr txBox="1">
            <a:spLocks noChangeArrowheads="1"/>
          </p:cNvSpPr>
          <p:nvPr/>
        </p:nvSpPr>
        <p:spPr bwMode="auto">
          <a:xfrm>
            <a:off x="2375798" y="2174882"/>
            <a:ext cx="13853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b="1">
                <a:solidFill>
                  <a:schemeClr val="tx1"/>
                </a:solidFill>
                <a:latin typeface="Arial" charset="0"/>
                <a:ea typeface="ＭＳ Ｐゴシック" charset="0"/>
                <a:cs typeface="ＭＳ Ｐゴシック" charset="0"/>
              </a:defRPr>
            </a:lvl1pPr>
            <a:lvl2pPr marL="742950" indent="-285750" algn="ctr" eaLnBrk="0" hangingPunct="0">
              <a:defRPr sz="2800" b="1">
                <a:solidFill>
                  <a:schemeClr val="tx1"/>
                </a:solidFill>
                <a:latin typeface="Arial" charset="0"/>
                <a:ea typeface="ＭＳ Ｐゴシック" charset="0"/>
              </a:defRPr>
            </a:lvl2pPr>
            <a:lvl3pPr marL="1143000" indent="-228600" algn="ctr" eaLnBrk="0" hangingPunct="0">
              <a:defRPr sz="2800" b="1">
                <a:solidFill>
                  <a:schemeClr val="tx1"/>
                </a:solidFill>
                <a:latin typeface="Arial" charset="0"/>
                <a:ea typeface="ＭＳ Ｐゴシック" charset="0"/>
              </a:defRPr>
            </a:lvl3pPr>
            <a:lvl4pPr marL="1600200" indent="-228600" algn="ctr" eaLnBrk="0" hangingPunct="0">
              <a:defRPr sz="2800" b="1">
                <a:solidFill>
                  <a:schemeClr val="tx1"/>
                </a:solidFill>
                <a:latin typeface="Arial" charset="0"/>
                <a:ea typeface="ＭＳ Ｐゴシック" charset="0"/>
              </a:defRPr>
            </a:lvl4pPr>
            <a:lvl5pPr marL="2057400" indent="-228600" algn="ctr" eaLnBrk="0" hangingPunct="0">
              <a:defRPr sz="2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Arial" charset="0"/>
                <a:ea typeface="ＭＳ Ｐゴシック" charset="0"/>
              </a:defRPr>
            </a:lvl9pPr>
          </a:lstStyle>
          <a:p>
            <a:r>
              <a:rPr lang="en-US" sz="1400" dirty="0" err="1"/>
              <a:t>MPLNet</a:t>
            </a:r>
            <a:endParaRPr lang="en-US" sz="1400" dirty="0"/>
          </a:p>
        </p:txBody>
      </p:sp>
      <p:pic>
        <p:nvPicPr>
          <p:cNvPr id="71688" name="Picture 3" descr="mplnetsites2000-2014world_ma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030" y="1789443"/>
            <a:ext cx="2154237" cy="11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6" descr="aeronet_site_info_map_0714.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366" y="4199757"/>
            <a:ext cx="2174165" cy="108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Picture 4" descr="shadoz_current_ma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088" y="3113804"/>
            <a:ext cx="2176924" cy="95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6" name="TextBox 9"/>
          <p:cNvSpPr txBox="1">
            <a:spLocks noChangeArrowheads="1"/>
          </p:cNvSpPr>
          <p:nvPr/>
        </p:nvSpPr>
        <p:spPr bwMode="auto">
          <a:xfrm>
            <a:off x="2328088" y="3252198"/>
            <a:ext cx="14237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b="1">
                <a:solidFill>
                  <a:schemeClr val="tx1"/>
                </a:solidFill>
                <a:latin typeface="Arial" charset="0"/>
                <a:ea typeface="ＭＳ Ｐゴシック" charset="0"/>
                <a:cs typeface="ＭＳ Ｐゴシック" charset="0"/>
              </a:defRPr>
            </a:lvl1pPr>
            <a:lvl2pPr marL="742950" indent="-285750" algn="ctr" eaLnBrk="0" hangingPunct="0">
              <a:defRPr sz="2800" b="1">
                <a:solidFill>
                  <a:schemeClr val="tx1"/>
                </a:solidFill>
                <a:latin typeface="Arial" charset="0"/>
                <a:ea typeface="ＭＳ Ｐゴシック" charset="0"/>
              </a:defRPr>
            </a:lvl2pPr>
            <a:lvl3pPr marL="1143000" indent="-228600" algn="ctr" eaLnBrk="0" hangingPunct="0">
              <a:defRPr sz="2800" b="1">
                <a:solidFill>
                  <a:schemeClr val="tx1"/>
                </a:solidFill>
                <a:latin typeface="Arial" charset="0"/>
                <a:ea typeface="ＭＳ Ｐゴシック" charset="0"/>
              </a:defRPr>
            </a:lvl3pPr>
            <a:lvl4pPr marL="1600200" indent="-228600" algn="ctr" eaLnBrk="0" hangingPunct="0">
              <a:defRPr sz="2800" b="1">
                <a:solidFill>
                  <a:schemeClr val="tx1"/>
                </a:solidFill>
                <a:latin typeface="Arial" charset="0"/>
                <a:ea typeface="ＭＳ Ｐゴシック" charset="0"/>
              </a:defRPr>
            </a:lvl4pPr>
            <a:lvl5pPr marL="2057400" indent="-228600" algn="ctr" eaLnBrk="0" hangingPunct="0">
              <a:defRPr sz="2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Arial" charset="0"/>
                <a:ea typeface="ＭＳ Ｐゴシック" charset="0"/>
              </a:defRPr>
            </a:lvl9pPr>
          </a:lstStyle>
          <a:p>
            <a:r>
              <a:rPr lang="en-US" sz="1400" dirty="0"/>
              <a:t>SHADOZ</a:t>
            </a:r>
          </a:p>
        </p:txBody>
      </p:sp>
      <p:sp>
        <p:nvSpPr>
          <p:cNvPr id="2" name="TextBox 1"/>
          <p:cNvSpPr txBox="1"/>
          <p:nvPr/>
        </p:nvSpPr>
        <p:spPr>
          <a:xfrm>
            <a:off x="173164" y="1275468"/>
            <a:ext cx="4098205" cy="338554"/>
          </a:xfrm>
          <a:prstGeom prst="rect">
            <a:avLst/>
          </a:prstGeom>
          <a:noFill/>
        </p:spPr>
        <p:txBody>
          <a:bodyPr wrap="square" rtlCol="0">
            <a:spAutoFit/>
          </a:bodyPr>
          <a:lstStyle/>
          <a:p>
            <a:r>
              <a:rPr lang="en-US" sz="1600" dirty="0" smtClean="0"/>
              <a:t>Surface-Based Measurement Networks</a:t>
            </a:r>
            <a:endParaRPr lang="en-US" sz="1600" dirty="0"/>
          </a:p>
        </p:txBody>
      </p:sp>
      <p:pic>
        <p:nvPicPr>
          <p:cNvPr id="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2800" y="1783910"/>
            <a:ext cx="2380706" cy="185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356822" y="1404796"/>
            <a:ext cx="3193906" cy="338554"/>
          </a:xfrm>
          <a:prstGeom prst="rect">
            <a:avLst/>
          </a:prstGeom>
          <a:noFill/>
        </p:spPr>
        <p:txBody>
          <a:bodyPr wrap="square" rtlCol="0">
            <a:spAutoFit/>
          </a:bodyPr>
          <a:lstStyle/>
          <a:p>
            <a:r>
              <a:rPr lang="en-US" sz="1600" dirty="0" smtClean="0"/>
              <a:t>NASA Airborne Science Fleet</a:t>
            </a:r>
            <a:endParaRPr lang="en-US" sz="1600" dirty="0"/>
          </a:p>
        </p:txBody>
      </p:sp>
      <p:sp>
        <p:nvSpPr>
          <p:cNvPr id="5" name="TextBox 4"/>
          <p:cNvSpPr txBox="1"/>
          <p:nvPr/>
        </p:nvSpPr>
        <p:spPr>
          <a:xfrm>
            <a:off x="4368800" y="3708407"/>
            <a:ext cx="3352800" cy="338554"/>
          </a:xfrm>
          <a:prstGeom prst="rect">
            <a:avLst/>
          </a:prstGeom>
          <a:noFill/>
        </p:spPr>
        <p:txBody>
          <a:bodyPr wrap="square" rtlCol="0">
            <a:spAutoFit/>
          </a:bodyPr>
          <a:lstStyle/>
          <a:p>
            <a:r>
              <a:rPr lang="en-US" sz="1600" dirty="0" smtClean="0"/>
              <a:t>DISCOVER-AQ Mission	</a:t>
            </a:r>
            <a:endParaRPr lang="en-US" sz="1600" dirty="0"/>
          </a:p>
        </p:txBody>
      </p:sp>
      <p:pic>
        <p:nvPicPr>
          <p:cNvPr id="31" name="Picture 2" descr="http://www.nasa.gov/sites/default/files/daq_houston_map_4.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4"/>
          <a:stretch/>
        </p:blipFill>
        <p:spPr bwMode="auto">
          <a:xfrm>
            <a:off x="4284134" y="4129134"/>
            <a:ext cx="2709334" cy="14615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8"/>
          <a:stretch>
            <a:fillRect/>
          </a:stretch>
        </p:blipFill>
        <p:spPr>
          <a:xfrm>
            <a:off x="7289800" y="4090693"/>
            <a:ext cx="1536433" cy="1438040"/>
          </a:xfrm>
          <a:prstGeom prst="rect">
            <a:avLst/>
          </a:prstGeom>
        </p:spPr>
      </p:pic>
      <p:sp>
        <p:nvSpPr>
          <p:cNvPr id="6" name="TextBox 5"/>
          <p:cNvSpPr txBox="1"/>
          <p:nvPr/>
        </p:nvSpPr>
        <p:spPr>
          <a:xfrm>
            <a:off x="7332133" y="3640664"/>
            <a:ext cx="1676400" cy="338554"/>
          </a:xfrm>
          <a:prstGeom prst="rect">
            <a:avLst/>
          </a:prstGeom>
          <a:noFill/>
        </p:spPr>
        <p:txBody>
          <a:bodyPr wrap="square" rtlCol="0">
            <a:spAutoFit/>
          </a:bodyPr>
          <a:lstStyle/>
          <a:p>
            <a:r>
              <a:rPr lang="en-US" sz="1600" dirty="0" err="1" smtClean="0"/>
              <a:t>AToM</a:t>
            </a:r>
            <a:r>
              <a:rPr lang="en-US" sz="1600" dirty="0" smtClean="0"/>
              <a:t> Mission</a:t>
            </a:r>
            <a:endParaRPr lang="en-US" sz="1600" dirty="0"/>
          </a:p>
        </p:txBody>
      </p:sp>
      <p:grpSp>
        <p:nvGrpSpPr>
          <p:cNvPr id="4" name="Group 3"/>
          <p:cNvGrpSpPr/>
          <p:nvPr/>
        </p:nvGrpSpPr>
        <p:grpSpPr>
          <a:xfrm>
            <a:off x="0" y="5638800"/>
            <a:ext cx="9144000" cy="1219200"/>
            <a:chOff x="0" y="0"/>
            <a:chExt cx="9144000" cy="1219200"/>
          </a:xfrm>
        </p:grpSpPr>
        <p:sp>
          <p:nvSpPr>
            <p:cNvPr id="53" name="Rectangle 52"/>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55" name="Rectangle 54"/>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6" name="Rectangle 55"/>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7" name="Rectangle 56"/>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8" name="Rectangle 57"/>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9" name="Rectangle 58"/>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 name="Rectangle 59"/>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1" name="Rectangle 60"/>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2" name="Rectangle 61"/>
            <p:cNvSpPr/>
            <p:nvPr/>
          </p:nvSpPr>
          <p:spPr>
            <a:xfrm>
              <a:off x="1219200" y="115669"/>
              <a:ext cx="2133600" cy="646331"/>
            </a:xfrm>
            <a:prstGeom prst="rect">
              <a:avLst/>
            </a:prstGeom>
          </p:spPr>
          <p:txBody>
            <a:bodyPr wrap="square">
              <a:spAutoFit/>
            </a:bodyPr>
            <a:lstStyle/>
            <a:p>
              <a:pPr algn="ctr"/>
              <a:r>
                <a:rPr lang="en-US" sz="3600" i="1" dirty="0" smtClean="0">
                  <a:solidFill>
                    <a:schemeClr val="bg1">
                      <a:lumMod val="95000"/>
                    </a:schemeClr>
                  </a:solidFill>
                  <a:latin typeface="+mj-lt"/>
                  <a:cs typeface="Arial" panose="020B0604020202020204" pitchFamily="34" charset="0"/>
                </a:rPr>
                <a:t>TOLNet</a:t>
              </a:r>
              <a:endParaRPr lang="en-US" sz="3600" i="1" dirty="0">
                <a:solidFill>
                  <a:schemeClr val="bg1">
                    <a:lumMod val="95000"/>
                  </a:schemeClr>
                </a:solidFill>
                <a:latin typeface="+mj-lt"/>
                <a:cs typeface="Arial" panose="020B0604020202020204" pitchFamily="34" charset="0"/>
              </a:endParaRPr>
            </a:p>
          </p:txBody>
        </p:sp>
        <p:sp>
          <p:nvSpPr>
            <p:cNvPr id="63" name="Rectangle 62"/>
            <p:cNvSpPr/>
            <p:nvPr/>
          </p:nvSpPr>
          <p:spPr>
            <a:xfrm>
              <a:off x="0" y="685800"/>
              <a:ext cx="4648200" cy="400110"/>
            </a:xfrm>
            <a:prstGeom prst="rect">
              <a:avLst/>
            </a:prstGeom>
          </p:spPr>
          <p:txBody>
            <a:bodyPr wrap="square">
              <a:spAutoFit/>
            </a:bodyPr>
            <a:lstStyle/>
            <a:p>
              <a:pPr algn="ctr"/>
              <a:r>
                <a:rPr lang="en-US" sz="2000" i="1" dirty="0" smtClean="0">
                  <a:solidFill>
                    <a:schemeClr val="bg1"/>
                  </a:solidFill>
                  <a:latin typeface="+mj-lt"/>
                  <a:cs typeface="Arial" panose="020B0604020202020204" pitchFamily="34" charset="0"/>
                </a:rPr>
                <a:t>Tropospheric Ozone LIDAR Network</a:t>
              </a:r>
              <a:endParaRPr lang="en-US" sz="2000" i="1" dirty="0">
                <a:solidFill>
                  <a:schemeClr val="bg1"/>
                </a:solidFill>
                <a:latin typeface="+mj-lt"/>
                <a:cs typeface="Arial" panose="020B0604020202020204" pitchFamily="34" charset="0"/>
              </a:endParaRPr>
            </a:p>
          </p:txBody>
        </p:sp>
      </p:grpSp>
      <p:sp>
        <p:nvSpPr>
          <p:cNvPr id="64" name="TextBox 7"/>
          <p:cNvSpPr txBox="1">
            <a:spLocks noChangeArrowheads="1"/>
          </p:cNvSpPr>
          <p:nvPr/>
        </p:nvSpPr>
        <p:spPr bwMode="auto">
          <a:xfrm>
            <a:off x="1018594" y="463223"/>
            <a:ext cx="6943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b="1">
                <a:solidFill>
                  <a:schemeClr val="tx1"/>
                </a:solidFill>
                <a:latin typeface="Arial" charset="0"/>
                <a:ea typeface="ＭＳ Ｐゴシック" charset="0"/>
                <a:cs typeface="ＭＳ Ｐゴシック" charset="0"/>
              </a:defRPr>
            </a:lvl1pPr>
            <a:lvl2pPr marL="742950" indent="-285750" algn="ctr" eaLnBrk="0" hangingPunct="0">
              <a:defRPr sz="2800" b="1">
                <a:solidFill>
                  <a:schemeClr val="tx1"/>
                </a:solidFill>
                <a:latin typeface="Arial" charset="0"/>
                <a:ea typeface="ＭＳ Ｐゴシック" charset="0"/>
              </a:defRPr>
            </a:lvl2pPr>
            <a:lvl3pPr marL="1143000" indent="-228600" algn="ctr" eaLnBrk="0" hangingPunct="0">
              <a:defRPr sz="2800" b="1">
                <a:solidFill>
                  <a:schemeClr val="tx1"/>
                </a:solidFill>
                <a:latin typeface="Arial" charset="0"/>
                <a:ea typeface="ＭＳ Ｐゴシック" charset="0"/>
              </a:defRPr>
            </a:lvl3pPr>
            <a:lvl4pPr marL="1600200" indent="-228600" algn="ctr" eaLnBrk="0" hangingPunct="0">
              <a:defRPr sz="2800" b="1">
                <a:solidFill>
                  <a:schemeClr val="tx1"/>
                </a:solidFill>
                <a:latin typeface="Arial" charset="0"/>
                <a:ea typeface="ＭＳ Ｐゴシック" charset="0"/>
              </a:defRPr>
            </a:lvl4pPr>
            <a:lvl5pPr marL="2057400" indent="-228600" algn="ctr" eaLnBrk="0" hangingPunct="0">
              <a:defRPr sz="2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Arial" charset="0"/>
                <a:ea typeface="ＭＳ Ｐゴシック" charset="0"/>
              </a:defRPr>
            </a:lvl9pPr>
          </a:lstStyle>
          <a:p>
            <a:r>
              <a:rPr lang="en-US" dirty="0">
                <a:solidFill>
                  <a:schemeClr val="tx2">
                    <a:lumMod val="75000"/>
                  </a:schemeClr>
                </a:solidFill>
              </a:rPr>
              <a:t>Examples </a:t>
            </a:r>
            <a:r>
              <a:rPr lang="en-US" dirty="0" smtClean="0">
                <a:solidFill>
                  <a:schemeClr val="tx2">
                    <a:lumMod val="75000"/>
                  </a:schemeClr>
                </a:solidFill>
              </a:rPr>
              <a:t>of Contributing Activities</a:t>
            </a:r>
            <a:endParaRPr lang="en-US" dirty="0">
              <a:solidFill>
                <a:schemeClr val="tx2">
                  <a:lumMod val="75000"/>
                </a:schemeClr>
              </a:solidFill>
            </a:endParaRPr>
          </a:p>
        </p:txBody>
      </p:sp>
      <p:pic>
        <p:nvPicPr>
          <p:cNvPr id="28" name="Picture 184" descr="Meatball"/>
          <p:cNvPicPr>
            <a:picLocks noChangeAspect="1" noChangeArrowheads="1"/>
          </p:cNvPicPr>
          <p:nvPr/>
        </p:nvPicPr>
        <p:blipFill>
          <a:blip r:embed="rId10" cstate="print"/>
          <a:srcRect/>
          <a:stretch>
            <a:fillRect/>
          </a:stretch>
        </p:blipFill>
        <p:spPr bwMode="auto">
          <a:xfrm>
            <a:off x="-17060" y="152400"/>
            <a:ext cx="1083860" cy="941479"/>
          </a:xfrm>
          <a:prstGeom prst="rect">
            <a:avLst/>
          </a:prstGeom>
          <a:noFill/>
          <a:ln w="9525">
            <a:noFill/>
            <a:miter lim="800000"/>
            <a:headEnd/>
            <a:tailEnd/>
          </a:ln>
        </p:spPr>
      </p:pic>
    </p:spTree>
    <p:extLst>
      <p:ext uri="{BB962C8B-B14F-4D97-AF65-F5344CB8AC3E}">
        <p14:creationId xmlns:p14="http://schemas.microsoft.com/office/powerpoint/2010/main" val="58079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3" y="133348"/>
            <a:ext cx="8148918" cy="638108"/>
          </a:xfrm>
        </p:spPr>
        <p:txBody>
          <a:bodyPr>
            <a:normAutofit fontScale="90000"/>
          </a:bodyPr>
          <a:lstStyle/>
          <a:p>
            <a:r>
              <a:rPr lang="en-US" sz="2400" dirty="0" smtClean="0"/>
              <a:t>TEMPO relevant changes</a:t>
            </a:r>
            <a:br>
              <a:rPr lang="en-US" sz="2400" dirty="0" smtClean="0"/>
            </a:br>
            <a:r>
              <a:rPr lang="en-US" sz="2400" dirty="0" smtClean="0"/>
              <a:t>under PAMS Network Re-Engineering </a:t>
            </a:r>
            <a:endParaRPr lang="en-US" sz="2400" dirty="0"/>
          </a:p>
        </p:txBody>
      </p:sp>
      <p:sp>
        <p:nvSpPr>
          <p:cNvPr id="3" name="Content Placeholder 2"/>
          <p:cNvSpPr>
            <a:spLocks noGrp="1"/>
          </p:cNvSpPr>
          <p:nvPr>
            <p:ph idx="4294967295"/>
          </p:nvPr>
        </p:nvSpPr>
        <p:spPr>
          <a:xfrm>
            <a:off x="0" y="965200"/>
            <a:ext cx="8991600" cy="5410200"/>
          </a:xfrm>
          <a:prstGeom prst="rect">
            <a:avLst/>
          </a:prstGeom>
        </p:spPr>
        <p:txBody>
          <a:bodyPr/>
          <a:lstStyle/>
          <a:p>
            <a:pPr marL="0" indent="0">
              <a:buNone/>
            </a:pPr>
            <a:endParaRPr lang="en-US" sz="2000" dirty="0"/>
          </a:p>
          <a:p>
            <a:pPr marL="0" indent="0">
              <a:buNone/>
            </a:pPr>
            <a:endParaRPr lang="en-US" sz="2000" dirty="0"/>
          </a:p>
        </p:txBody>
      </p:sp>
      <p:sp>
        <p:nvSpPr>
          <p:cNvPr id="9" name="Content Placeholder 2"/>
          <p:cNvSpPr txBox="1">
            <a:spLocks/>
          </p:cNvSpPr>
          <p:nvPr/>
        </p:nvSpPr>
        <p:spPr>
          <a:xfrm>
            <a:off x="237550" y="1438814"/>
            <a:ext cx="7772400" cy="4936585"/>
          </a:xfrm>
          <a:prstGeom prst="rect">
            <a:avLst/>
          </a:prstGeom>
        </p:spPr>
        <p:txBody>
          <a:bodyPr>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400" dirty="0" smtClean="0"/>
              <a:t>Required PAMS</a:t>
            </a:r>
          </a:p>
          <a:p>
            <a:pPr lvl="1">
              <a:buFont typeface="Wingdings" panose="05000000000000000000" pitchFamily="2" charset="2"/>
              <a:buChar char="Ø"/>
            </a:pPr>
            <a:r>
              <a:rPr lang="en-US" sz="3400" b="1" i="1" dirty="0" smtClean="0"/>
              <a:t>Issue</a:t>
            </a:r>
            <a:r>
              <a:rPr lang="en-US" sz="3400" b="1" i="1" dirty="0"/>
              <a:t>: </a:t>
            </a:r>
            <a:r>
              <a:rPr lang="en-US" sz="3400" dirty="0"/>
              <a:t>Standard </a:t>
            </a:r>
            <a:r>
              <a:rPr lang="en-US" sz="3400" dirty="0" err="1"/>
              <a:t>NOx</a:t>
            </a:r>
            <a:r>
              <a:rPr lang="en-US" sz="3400" dirty="0"/>
              <a:t> measurement technology is known to have positive interferences from other non-</a:t>
            </a:r>
            <a:r>
              <a:rPr lang="en-US" sz="3400" dirty="0" err="1"/>
              <a:t>NOx</a:t>
            </a:r>
            <a:r>
              <a:rPr lang="en-US" sz="3400" dirty="0"/>
              <a:t> species (HNO</a:t>
            </a:r>
            <a:r>
              <a:rPr lang="en-US" sz="3400" baseline="-25000" dirty="0"/>
              <a:t>3</a:t>
            </a:r>
            <a:r>
              <a:rPr lang="en-US" sz="3400" dirty="0"/>
              <a:t>, PAN, </a:t>
            </a:r>
            <a:r>
              <a:rPr lang="en-US" sz="3400" dirty="0" smtClean="0"/>
              <a:t>etc.) and does not measurement NO</a:t>
            </a:r>
            <a:r>
              <a:rPr lang="en-US" sz="3400" baseline="-25000" dirty="0" smtClean="0"/>
              <a:t>2</a:t>
            </a:r>
            <a:r>
              <a:rPr lang="en-US" sz="3400" dirty="0" smtClean="0"/>
              <a:t> directly.</a:t>
            </a:r>
          </a:p>
          <a:p>
            <a:pPr lvl="1">
              <a:buFont typeface="Wingdings" panose="05000000000000000000" pitchFamily="2" charset="2"/>
              <a:buChar char="Ø"/>
            </a:pPr>
            <a:endParaRPr lang="en-US" sz="3400" dirty="0"/>
          </a:p>
          <a:p>
            <a:pPr lvl="1">
              <a:buFont typeface="Wingdings" panose="05000000000000000000" pitchFamily="2" charset="2"/>
              <a:buChar char="Ø"/>
            </a:pPr>
            <a:r>
              <a:rPr lang="en-US" sz="3400" b="1" i="1" dirty="0" smtClean="0"/>
              <a:t>Proposed </a:t>
            </a:r>
            <a:r>
              <a:rPr lang="en-US" sz="3400" b="1" i="1" dirty="0"/>
              <a:t>Solution: </a:t>
            </a:r>
            <a:r>
              <a:rPr lang="en-US" sz="3400" dirty="0"/>
              <a:t>Add a “true NO2” measurement at required </a:t>
            </a:r>
            <a:r>
              <a:rPr lang="en-US" sz="3400" dirty="0" smtClean="0"/>
              <a:t>PAMS-</a:t>
            </a:r>
            <a:r>
              <a:rPr lang="en-US" sz="3400" dirty="0" err="1" smtClean="0"/>
              <a:t>NCore</a:t>
            </a:r>
            <a:r>
              <a:rPr lang="en-US" sz="3400" dirty="0" smtClean="0"/>
              <a:t> sites. </a:t>
            </a:r>
            <a:endParaRPr lang="en-US" sz="3400" dirty="0"/>
          </a:p>
          <a:p>
            <a:pPr lvl="1">
              <a:buFont typeface="Wingdings" panose="05000000000000000000" pitchFamily="2" charset="2"/>
              <a:buChar char="Ø"/>
            </a:pPr>
            <a:endParaRPr lang="en-US" sz="3400" dirty="0"/>
          </a:p>
          <a:p>
            <a:pPr lvl="1">
              <a:buFont typeface="Wingdings" panose="05000000000000000000" pitchFamily="2" charset="2"/>
              <a:buChar char="Ø"/>
            </a:pPr>
            <a:r>
              <a:rPr lang="en-US" sz="3400" b="1" i="1" dirty="0" smtClean="0"/>
              <a:t>Issue:  </a:t>
            </a:r>
            <a:r>
              <a:rPr lang="en-US" sz="3400" dirty="0" smtClean="0"/>
              <a:t>Formaldehyde (CH</a:t>
            </a:r>
            <a:r>
              <a:rPr lang="en-US" sz="3400" baseline="-25000" dirty="0" smtClean="0"/>
              <a:t>2</a:t>
            </a:r>
            <a:r>
              <a:rPr lang="en-US" sz="3400" dirty="0" smtClean="0"/>
              <a:t>O) is </a:t>
            </a:r>
            <a:r>
              <a:rPr lang="en-US" sz="3400" dirty="0"/>
              <a:t>now recognized as one of the most important ozone </a:t>
            </a:r>
            <a:r>
              <a:rPr lang="en-US" sz="3400" dirty="0" smtClean="0"/>
              <a:t>precursors</a:t>
            </a:r>
          </a:p>
          <a:p>
            <a:pPr lvl="1">
              <a:buFont typeface="Wingdings" panose="05000000000000000000" pitchFamily="2" charset="2"/>
              <a:buChar char="Ø"/>
            </a:pPr>
            <a:endParaRPr lang="en-US" sz="3400" dirty="0"/>
          </a:p>
          <a:p>
            <a:pPr lvl="1">
              <a:buFont typeface="Wingdings" panose="05000000000000000000" pitchFamily="2" charset="2"/>
              <a:buChar char="Ø"/>
            </a:pPr>
            <a:r>
              <a:rPr lang="en-US" sz="3400" b="1" i="1" dirty="0" smtClean="0"/>
              <a:t>Proposed solution: </a:t>
            </a:r>
            <a:r>
              <a:rPr lang="en-US" sz="3400" dirty="0" smtClean="0"/>
              <a:t>Restart carbonyl measurements which includes CH</a:t>
            </a:r>
            <a:r>
              <a:rPr lang="en-US" sz="3400" baseline="-25000" dirty="0" smtClean="0"/>
              <a:t>2</a:t>
            </a:r>
            <a:r>
              <a:rPr lang="en-US" sz="3400" dirty="0" smtClean="0"/>
              <a:t>O, still not very useful for TEMPO.  Option to add commercial CH</a:t>
            </a:r>
            <a:r>
              <a:rPr lang="en-US" sz="3400" baseline="-25000" dirty="0" smtClean="0"/>
              <a:t>2</a:t>
            </a:r>
            <a:r>
              <a:rPr lang="en-US" sz="3400" dirty="0" smtClean="0"/>
              <a:t>O measurements methods for high time low detection limit (ppb). </a:t>
            </a:r>
          </a:p>
          <a:p>
            <a:pPr lvl="1">
              <a:buFont typeface="Wingdings" panose="05000000000000000000" pitchFamily="2" charset="2"/>
              <a:buChar char="Ø"/>
            </a:pPr>
            <a:endParaRPr lang="en-US" sz="3400" dirty="0"/>
          </a:p>
          <a:p>
            <a:pPr lvl="1">
              <a:buFont typeface="Wingdings" panose="05000000000000000000" pitchFamily="2" charset="2"/>
              <a:buChar char="Ø"/>
            </a:pPr>
            <a:r>
              <a:rPr lang="en-US" sz="3400" b="1" i="1" dirty="0" smtClean="0"/>
              <a:t>Issue:</a:t>
            </a:r>
            <a:r>
              <a:rPr lang="en-US" sz="3400" b="1" dirty="0" smtClean="0"/>
              <a:t> </a:t>
            </a:r>
            <a:r>
              <a:rPr lang="en-US" sz="3400" dirty="0" smtClean="0"/>
              <a:t>Existing radar </a:t>
            </a:r>
            <a:r>
              <a:rPr lang="en-US" sz="3400" dirty="0"/>
              <a:t>profilers with RASS temperature </a:t>
            </a:r>
            <a:r>
              <a:rPr lang="en-US" sz="3400" dirty="0" smtClean="0"/>
              <a:t>profilers at </a:t>
            </a:r>
            <a:r>
              <a:rPr lang="en-US" sz="3400" dirty="0"/>
              <a:t>PAMS sites are old  and in need of replacement or expensive </a:t>
            </a:r>
            <a:r>
              <a:rPr lang="en-US" sz="3400" dirty="0" smtClean="0"/>
              <a:t>upgrades.</a:t>
            </a:r>
          </a:p>
          <a:p>
            <a:pPr lvl="1">
              <a:buFont typeface="Wingdings" panose="05000000000000000000" pitchFamily="2" charset="2"/>
              <a:buChar char="Ø"/>
            </a:pPr>
            <a:endParaRPr lang="en-US" sz="3400" dirty="0" smtClean="0"/>
          </a:p>
          <a:p>
            <a:pPr lvl="1">
              <a:buFont typeface="Wingdings" panose="05000000000000000000" pitchFamily="2" charset="2"/>
              <a:buChar char="Ø"/>
            </a:pPr>
            <a:r>
              <a:rPr lang="en-US" sz="3400" b="1" i="1" dirty="0"/>
              <a:t>Proposed solution</a:t>
            </a:r>
            <a:r>
              <a:rPr lang="en-US" sz="3400" b="1" i="1" dirty="0" smtClean="0"/>
              <a:t>: </a:t>
            </a:r>
            <a:r>
              <a:rPr lang="en-US" sz="3400" dirty="0" smtClean="0"/>
              <a:t>Addition of ceilometers to provide continuous mixing </a:t>
            </a:r>
            <a:r>
              <a:rPr lang="en-US" sz="3400" dirty="0"/>
              <a:t>height </a:t>
            </a:r>
            <a:r>
              <a:rPr lang="en-US" sz="3400" dirty="0" smtClean="0"/>
              <a:t>via aerosol backscatter (910 nm).  Can also provide aerosol layer heights and cloud heights up to 15+ km. </a:t>
            </a:r>
          </a:p>
          <a:p>
            <a:pPr lvl="1"/>
            <a:endParaRPr lang="en-US" dirty="0"/>
          </a:p>
          <a:p>
            <a:pPr lvl="1"/>
            <a:endParaRPr lang="en-US" dirty="0" smtClean="0"/>
          </a:p>
        </p:txBody>
      </p:sp>
    </p:spTree>
    <p:extLst>
      <p:ext uri="{BB962C8B-B14F-4D97-AF65-F5344CB8AC3E}">
        <p14:creationId xmlns:p14="http://schemas.microsoft.com/office/powerpoint/2010/main" val="8682699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0746"/>
          <a:stretch/>
        </p:blipFill>
        <p:spPr>
          <a:xfrm>
            <a:off x="776064" y="1230607"/>
            <a:ext cx="8139336" cy="5448489"/>
          </a:xfrm>
          <a:prstGeom prst="rect">
            <a:avLst/>
          </a:prstGeom>
        </p:spPr>
      </p:pic>
      <p:sp>
        <p:nvSpPr>
          <p:cNvPr id="36" name="TextBox 35"/>
          <p:cNvSpPr txBox="1"/>
          <p:nvPr/>
        </p:nvSpPr>
        <p:spPr>
          <a:xfrm>
            <a:off x="914400" y="5715000"/>
            <a:ext cx="2298167" cy="584775"/>
          </a:xfrm>
          <a:prstGeom prst="rect">
            <a:avLst/>
          </a:prstGeom>
          <a:noFill/>
          <a:ln>
            <a:solidFill>
              <a:srgbClr val="FFFF00"/>
            </a:solidFill>
          </a:ln>
        </p:spPr>
        <p:txBody>
          <a:bodyPr wrap="square" rtlCol="0">
            <a:spAutoFit/>
          </a:bodyPr>
          <a:lstStyle/>
          <a:p>
            <a:r>
              <a:rPr lang="en-US" sz="1600" b="1" dirty="0" smtClean="0">
                <a:solidFill>
                  <a:srgbClr val="FFFF00"/>
                </a:solidFill>
              </a:rPr>
              <a:t>EPA CL-51 ceilometer </a:t>
            </a:r>
          </a:p>
          <a:p>
            <a:r>
              <a:rPr lang="en-US" sz="1600" b="1" dirty="0" smtClean="0">
                <a:solidFill>
                  <a:srgbClr val="FFFF00"/>
                </a:solidFill>
              </a:rPr>
              <a:t>(mixing heights)</a:t>
            </a:r>
            <a:endParaRPr lang="en-US" sz="1600" b="1" dirty="0">
              <a:solidFill>
                <a:srgbClr val="FFFF00"/>
              </a:solidFill>
            </a:endParaRPr>
          </a:p>
        </p:txBody>
      </p:sp>
      <p:sp>
        <p:nvSpPr>
          <p:cNvPr id="37" name="TextBox 36"/>
          <p:cNvSpPr txBox="1"/>
          <p:nvPr/>
        </p:nvSpPr>
        <p:spPr>
          <a:xfrm>
            <a:off x="6172200" y="4901625"/>
            <a:ext cx="954877" cy="584775"/>
          </a:xfrm>
          <a:prstGeom prst="rect">
            <a:avLst/>
          </a:prstGeom>
          <a:noFill/>
          <a:ln>
            <a:solidFill>
              <a:srgbClr val="FFFF00"/>
            </a:solidFill>
          </a:ln>
        </p:spPr>
        <p:txBody>
          <a:bodyPr wrap="none" rtlCol="0">
            <a:spAutoFit/>
          </a:bodyPr>
          <a:lstStyle/>
          <a:p>
            <a:r>
              <a:rPr lang="en-US" sz="1600" b="1" dirty="0" smtClean="0">
                <a:solidFill>
                  <a:srgbClr val="FFFF00"/>
                </a:solidFill>
              </a:rPr>
              <a:t>VADEQ </a:t>
            </a:r>
          </a:p>
          <a:p>
            <a:r>
              <a:rPr lang="en-US" sz="1600" b="1" dirty="0" smtClean="0">
                <a:solidFill>
                  <a:srgbClr val="FFFF00"/>
                </a:solidFill>
              </a:rPr>
              <a:t>Shelter</a:t>
            </a:r>
            <a:endParaRPr lang="en-US" sz="1600" b="1" baseline="-25000" dirty="0">
              <a:solidFill>
                <a:srgbClr val="FFFF00"/>
              </a:solidFill>
            </a:endParaRPr>
          </a:p>
        </p:txBody>
      </p:sp>
      <p:sp>
        <p:nvSpPr>
          <p:cNvPr id="13" name="TextBox 12"/>
          <p:cNvSpPr txBox="1"/>
          <p:nvPr/>
        </p:nvSpPr>
        <p:spPr>
          <a:xfrm>
            <a:off x="2160955" y="4073272"/>
            <a:ext cx="2845651" cy="307777"/>
          </a:xfrm>
          <a:prstGeom prst="rect">
            <a:avLst/>
          </a:prstGeom>
          <a:noFill/>
          <a:ln>
            <a:solidFill>
              <a:srgbClr val="FFFF00"/>
            </a:solidFill>
          </a:ln>
        </p:spPr>
        <p:txBody>
          <a:bodyPr wrap="none" rtlCol="0">
            <a:spAutoFit/>
          </a:bodyPr>
          <a:lstStyle/>
          <a:p>
            <a:pPr algn="ctr"/>
            <a:r>
              <a:rPr lang="en-US" sz="1400" b="1" dirty="0" smtClean="0">
                <a:solidFill>
                  <a:srgbClr val="FFFF00"/>
                </a:solidFill>
              </a:rPr>
              <a:t>Pandora UV/VIS Spectrometers</a:t>
            </a:r>
          </a:p>
        </p:txBody>
      </p:sp>
      <p:sp>
        <p:nvSpPr>
          <p:cNvPr id="15" name="TextBox 14"/>
          <p:cNvSpPr txBox="1"/>
          <p:nvPr/>
        </p:nvSpPr>
        <p:spPr>
          <a:xfrm>
            <a:off x="5867400" y="1996858"/>
            <a:ext cx="2438400" cy="523220"/>
          </a:xfrm>
          <a:prstGeom prst="rect">
            <a:avLst/>
          </a:prstGeom>
          <a:noFill/>
          <a:ln>
            <a:solidFill>
              <a:srgbClr val="FFFF00"/>
            </a:solidFill>
          </a:ln>
        </p:spPr>
        <p:txBody>
          <a:bodyPr wrap="square" rtlCol="0">
            <a:spAutoFit/>
          </a:bodyPr>
          <a:lstStyle/>
          <a:p>
            <a:r>
              <a:rPr lang="en-US" sz="1400" b="1" dirty="0" smtClean="0">
                <a:solidFill>
                  <a:srgbClr val="FFFF00"/>
                </a:solidFill>
              </a:rPr>
              <a:t>VADEQ gas sample inlet</a:t>
            </a:r>
            <a:r>
              <a:rPr lang="en-US" sz="1400" b="1" dirty="0">
                <a:solidFill>
                  <a:srgbClr val="FFFF00"/>
                </a:solidFill>
              </a:rPr>
              <a:t> </a:t>
            </a:r>
            <a:r>
              <a:rPr lang="en-US" sz="1400" b="1" dirty="0" smtClean="0">
                <a:solidFill>
                  <a:srgbClr val="FFFF00"/>
                </a:solidFill>
              </a:rPr>
              <a:t>for SO2, O3, </a:t>
            </a:r>
            <a:r>
              <a:rPr lang="en-US" sz="1400" b="1" dirty="0" err="1" smtClean="0">
                <a:solidFill>
                  <a:srgbClr val="FFFF00"/>
                </a:solidFill>
              </a:rPr>
              <a:t>NOx</a:t>
            </a:r>
            <a:r>
              <a:rPr lang="en-US" sz="1400" b="1" dirty="0" smtClean="0">
                <a:solidFill>
                  <a:srgbClr val="FFFF00"/>
                </a:solidFill>
              </a:rPr>
              <a:t>, and CO</a:t>
            </a:r>
            <a:endParaRPr lang="en-US" sz="1400" b="1" dirty="0">
              <a:solidFill>
                <a:srgbClr val="FFFF00"/>
              </a:solidFill>
            </a:endParaRPr>
          </a:p>
        </p:txBody>
      </p:sp>
      <p:cxnSp>
        <p:nvCxnSpPr>
          <p:cNvPr id="16" name="Straight Arrow Connector 15"/>
          <p:cNvCxnSpPr/>
          <p:nvPr/>
        </p:nvCxnSpPr>
        <p:spPr bwMode="auto">
          <a:xfrm>
            <a:off x="7086600" y="2520078"/>
            <a:ext cx="195470" cy="728965"/>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flipV="1">
            <a:off x="3124200" y="3619144"/>
            <a:ext cx="459580" cy="454128"/>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a:stCxn id="13" idx="0"/>
          </p:cNvCxnSpPr>
          <p:nvPr/>
        </p:nvCxnSpPr>
        <p:spPr bwMode="auto">
          <a:xfrm flipV="1">
            <a:off x="3583781" y="3733800"/>
            <a:ext cx="1" cy="339472"/>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a:xfrm>
            <a:off x="1752600" y="838200"/>
            <a:ext cx="7315200" cy="0"/>
          </a:xfrm>
          <a:prstGeom prst="line">
            <a:avLst/>
          </a:prstGeom>
          <a:ln>
            <a:solidFill>
              <a:schemeClr val="tx1">
                <a:lumMod val="50000"/>
                <a:lumOff val="50000"/>
              </a:schemeClr>
            </a:solidFill>
          </a:ln>
        </p:spPr>
        <p:style>
          <a:lnRef idx="2">
            <a:schemeClr val="accent4"/>
          </a:lnRef>
          <a:fillRef idx="0">
            <a:schemeClr val="accent4"/>
          </a:fillRef>
          <a:effectRef idx="1">
            <a:schemeClr val="accent4"/>
          </a:effectRef>
          <a:fontRef idx="minor">
            <a:schemeClr val="tx1"/>
          </a:fontRef>
        </p:style>
      </p:cxnSp>
      <p:sp>
        <p:nvSpPr>
          <p:cNvPr id="3" name="Title 2"/>
          <p:cNvSpPr>
            <a:spLocks noGrp="1"/>
          </p:cNvSpPr>
          <p:nvPr>
            <p:ph type="title"/>
          </p:nvPr>
        </p:nvSpPr>
        <p:spPr>
          <a:xfrm>
            <a:off x="1642455" y="230572"/>
            <a:ext cx="5972807" cy="638108"/>
          </a:xfrm>
        </p:spPr>
        <p:txBody>
          <a:bodyPr>
            <a:normAutofit fontScale="90000"/>
          </a:bodyPr>
          <a:lstStyle/>
          <a:p>
            <a:r>
              <a:rPr lang="en-US" b="1" dirty="0"/>
              <a:t>Prototype Instrument Suite for </a:t>
            </a:r>
            <a:br>
              <a:rPr lang="en-US" b="1" dirty="0"/>
            </a:br>
            <a:r>
              <a:rPr lang="en-US" b="1" dirty="0"/>
              <a:t>Ground Validation Sites</a:t>
            </a:r>
            <a:r>
              <a:rPr lang="en-US" dirty="0">
                <a:latin typeface="Arial" charset="0"/>
              </a:rPr>
              <a:t/>
            </a:r>
            <a:br>
              <a:rPr lang="en-US" dirty="0">
                <a:latin typeface="Arial" charset="0"/>
              </a:rPr>
            </a:br>
            <a:endParaRPr lang="en-US" dirty="0"/>
          </a:p>
        </p:txBody>
      </p:sp>
      <p:sp>
        <p:nvSpPr>
          <p:cNvPr id="18" name="Slide Number Placeholder 17"/>
          <p:cNvSpPr>
            <a:spLocks noGrp="1"/>
          </p:cNvSpPr>
          <p:nvPr>
            <p:ph type="sldNum" sz="quarter" idx="4294967295"/>
          </p:nvPr>
        </p:nvSpPr>
        <p:spPr>
          <a:xfrm>
            <a:off x="7010400" y="6245225"/>
            <a:ext cx="2133600" cy="476250"/>
          </a:xfrm>
          <a:prstGeom prst="rect">
            <a:avLst/>
          </a:prstGeom>
        </p:spPr>
        <p:txBody>
          <a:bodyPr/>
          <a:lstStyle/>
          <a:p>
            <a:fld id="{CF806E66-A39C-4B38-8D7B-CDA1A4EFBDA8}" type="slidenum">
              <a:rPr lang="en-US" smtClean="0"/>
              <a:pPr/>
              <a:t>41</a:t>
            </a:fld>
            <a:endParaRPr lang="en-US"/>
          </a:p>
        </p:txBody>
      </p:sp>
      <p:sp>
        <p:nvSpPr>
          <p:cNvPr id="21" name="Rectangle 16"/>
          <p:cNvSpPr>
            <a:spLocks noChangeArrowheads="1"/>
          </p:cNvSpPr>
          <p:nvPr/>
        </p:nvSpPr>
        <p:spPr bwMode="auto">
          <a:xfrm>
            <a:off x="762000" y="6224588"/>
            <a:ext cx="5643562" cy="228600"/>
          </a:xfrm>
          <a:prstGeom prst="rect">
            <a:avLst/>
          </a:prstGeom>
          <a:solidFill>
            <a:srgbClr val="003F69">
              <a:alpha val="0"/>
            </a:srgbClr>
          </a:solidFill>
          <a:ln w="9525">
            <a:noFill/>
            <a:miter lim="800000"/>
            <a:headEnd/>
            <a:tailEnd/>
          </a:ln>
        </p:spPr>
        <p:txBody>
          <a:bodyPr wrap="none" lIns="0" tIns="0" rIns="0" bIns="0"/>
          <a:lstStyle/>
          <a:p>
            <a:pPr eaLnBrk="0" hangingPunct="0">
              <a:lnSpc>
                <a:spcPct val="90000"/>
              </a:lnSpc>
            </a:pPr>
            <a:r>
              <a:rPr lang="en-US" sz="900" b="1" dirty="0">
                <a:solidFill>
                  <a:srgbClr val="355777"/>
                </a:solidFill>
              </a:rPr>
              <a:t>Office </a:t>
            </a:r>
            <a:r>
              <a:rPr lang="en-US" sz="900" b="1" dirty="0" err="1" smtClean="0">
                <a:solidFill>
                  <a:srgbClr val="355777"/>
                </a:solidFill>
              </a:rPr>
              <a:t>ofi</a:t>
            </a:r>
            <a:r>
              <a:rPr lang="en-US" sz="900" b="1" dirty="0" smtClean="0">
                <a:solidFill>
                  <a:srgbClr val="355777"/>
                </a:solidFill>
              </a:rPr>
              <a:t> </a:t>
            </a:r>
            <a:r>
              <a:rPr lang="en-US" sz="900" b="1" dirty="0">
                <a:solidFill>
                  <a:srgbClr val="355777"/>
                </a:solidFill>
              </a:rPr>
              <a:t>Research and Development</a:t>
            </a:r>
          </a:p>
          <a:p>
            <a:pPr eaLnBrk="0" hangingPunct="0">
              <a:lnSpc>
                <a:spcPct val="90000"/>
              </a:lnSpc>
            </a:pPr>
            <a:r>
              <a:rPr lang="en-US" sz="900" dirty="0">
                <a:solidFill>
                  <a:srgbClr val="355777"/>
                </a:solidFill>
              </a:rPr>
              <a:t>National Exposure Research Laboratory</a:t>
            </a:r>
          </a:p>
        </p:txBody>
      </p:sp>
      <p:sp>
        <p:nvSpPr>
          <p:cNvPr id="30" name="TextBox 29"/>
          <p:cNvSpPr txBox="1"/>
          <p:nvPr/>
        </p:nvSpPr>
        <p:spPr>
          <a:xfrm>
            <a:off x="3605438" y="2664023"/>
            <a:ext cx="2046843" cy="307777"/>
          </a:xfrm>
          <a:prstGeom prst="rect">
            <a:avLst/>
          </a:prstGeom>
          <a:noFill/>
          <a:ln>
            <a:solidFill>
              <a:srgbClr val="FFFF00"/>
            </a:solidFill>
          </a:ln>
        </p:spPr>
        <p:txBody>
          <a:bodyPr wrap="none" rtlCol="0">
            <a:spAutoFit/>
          </a:bodyPr>
          <a:lstStyle/>
          <a:p>
            <a:pPr algn="ctr"/>
            <a:r>
              <a:rPr lang="en-US" sz="1400" b="1" dirty="0" smtClean="0">
                <a:solidFill>
                  <a:srgbClr val="FFFF00"/>
                </a:solidFill>
              </a:rPr>
              <a:t>NASA </a:t>
            </a:r>
            <a:r>
              <a:rPr lang="en-US" sz="1400" b="1" dirty="0" err="1" smtClean="0">
                <a:solidFill>
                  <a:srgbClr val="FFFF00"/>
                </a:solidFill>
              </a:rPr>
              <a:t>AERONet</a:t>
            </a:r>
            <a:r>
              <a:rPr lang="en-US" sz="1400" b="1" dirty="0" smtClean="0">
                <a:solidFill>
                  <a:srgbClr val="FFFF00"/>
                </a:solidFill>
              </a:rPr>
              <a:t> </a:t>
            </a:r>
            <a:r>
              <a:rPr lang="en-US" sz="1400" b="1" dirty="0" err="1" smtClean="0">
                <a:solidFill>
                  <a:srgbClr val="FFFF00"/>
                </a:solidFill>
              </a:rPr>
              <a:t>cimel</a:t>
            </a:r>
            <a:endParaRPr lang="en-US" sz="1400" b="1" dirty="0" smtClean="0">
              <a:solidFill>
                <a:srgbClr val="FFFF00"/>
              </a:solidFill>
            </a:endParaRPr>
          </a:p>
        </p:txBody>
      </p:sp>
      <p:cxnSp>
        <p:nvCxnSpPr>
          <p:cNvPr id="31" name="Straight Arrow Connector 30"/>
          <p:cNvCxnSpPr/>
          <p:nvPr/>
        </p:nvCxnSpPr>
        <p:spPr bwMode="auto">
          <a:xfrm flipH="1">
            <a:off x="3657600" y="2972702"/>
            <a:ext cx="838201" cy="424583"/>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p:nvPr/>
        </p:nvSpPr>
        <p:spPr>
          <a:xfrm>
            <a:off x="914400" y="1305580"/>
            <a:ext cx="2438400" cy="523220"/>
          </a:xfrm>
          <a:prstGeom prst="rect">
            <a:avLst/>
          </a:prstGeom>
          <a:noFill/>
          <a:ln>
            <a:solidFill>
              <a:srgbClr val="FFFF00"/>
            </a:solidFill>
          </a:ln>
        </p:spPr>
        <p:txBody>
          <a:bodyPr wrap="square" rtlCol="0">
            <a:spAutoFit/>
          </a:bodyPr>
          <a:lstStyle/>
          <a:p>
            <a:r>
              <a:rPr lang="en-US" sz="1400" b="1" dirty="0" smtClean="0">
                <a:solidFill>
                  <a:srgbClr val="FFFF00"/>
                </a:solidFill>
              </a:rPr>
              <a:t>EPA gas sample inlet</a:t>
            </a:r>
            <a:r>
              <a:rPr lang="en-US" sz="1400" b="1" dirty="0">
                <a:solidFill>
                  <a:srgbClr val="FFFF00"/>
                </a:solidFill>
              </a:rPr>
              <a:t> </a:t>
            </a:r>
            <a:r>
              <a:rPr lang="en-US" sz="1400" b="1" dirty="0" smtClean="0">
                <a:solidFill>
                  <a:srgbClr val="FFFF00"/>
                </a:solidFill>
              </a:rPr>
              <a:t>for NO, NO2, and O3 and </a:t>
            </a:r>
            <a:r>
              <a:rPr lang="en-US" sz="1400" b="1" dirty="0" err="1" smtClean="0">
                <a:solidFill>
                  <a:srgbClr val="FFFF00"/>
                </a:solidFill>
              </a:rPr>
              <a:t>NOy</a:t>
            </a:r>
            <a:endParaRPr lang="en-US" sz="1400" b="1" dirty="0">
              <a:solidFill>
                <a:srgbClr val="FFFF00"/>
              </a:solidFill>
            </a:endParaRPr>
          </a:p>
        </p:txBody>
      </p:sp>
      <p:cxnSp>
        <p:nvCxnSpPr>
          <p:cNvPr id="41" name="Straight Arrow Connector 40"/>
          <p:cNvCxnSpPr/>
          <p:nvPr/>
        </p:nvCxnSpPr>
        <p:spPr bwMode="auto">
          <a:xfrm>
            <a:off x="1447800" y="1828800"/>
            <a:ext cx="1524000" cy="1678204"/>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p:nvPr/>
        </p:nvCxnSpPr>
        <p:spPr bwMode="auto">
          <a:xfrm>
            <a:off x="2971800" y="1828800"/>
            <a:ext cx="152400" cy="1420243"/>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Arrow Connector 51"/>
          <p:cNvCxnSpPr/>
          <p:nvPr/>
        </p:nvCxnSpPr>
        <p:spPr bwMode="auto">
          <a:xfrm flipV="1">
            <a:off x="1524000" y="5181600"/>
            <a:ext cx="457200" cy="533402"/>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Box 55"/>
          <p:cNvSpPr txBox="1"/>
          <p:nvPr/>
        </p:nvSpPr>
        <p:spPr>
          <a:xfrm>
            <a:off x="2143864" y="4876800"/>
            <a:ext cx="1250663" cy="584775"/>
          </a:xfrm>
          <a:prstGeom prst="rect">
            <a:avLst/>
          </a:prstGeom>
          <a:noFill/>
          <a:ln>
            <a:solidFill>
              <a:srgbClr val="FFFF00"/>
            </a:solidFill>
          </a:ln>
        </p:spPr>
        <p:txBody>
          <a:bodyPr wrap="none" rtlCol="0">
            <a:spAutoFit/>
          </a:bodyPr>
          <a:lstStyle/>
          <a:p>
            <a:r>
              <a:rPr lang="en-US" sz="1600" b="1" dirty="0" smtClean="0">
                <a:solidFill>
                  <a:srgbClr val="FFFF00"/>
                </a:solidFill>
              </a:rPr>
              <a:t>NASA-EPA</a:t>
            </a:r>
          </a:p>
          <a:p>
            <a:r>
              <a:rPr lang="en-US" sz="1600" b="1" dirty="0" smtClean="0">
                <a:solidFill>
                  <a:srgbClr val="FFFF00"/>
                </a:solidFill>
              </a:rPr>
              <a:t>Shelter</a:t>
            </a:r>
          </a:p>
        </p:txBody>
      </p:sp>
    </p:spTree>
    <p:extLst>
      <p:ext uri="{BB962C8B-B14F-4D97-AF65-F5344CB8AC3E}">
        <p14:creationId xmlns:p14="http://schemas.microsoft.com/office/powerpoint/2010/main" val="33091350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E6734D78-E977-4B65-9E5A-2CA4F9EAD344}" type="slidenum">
              <a:rPr lang="en-US" altLang="ja-JP" sz="1200">
                <a:solidFill>
                  <a:srgbClr val="898989"/>
                </a:solidFill>
                <a:latin typeface="Calibri" pitchFamily="34" charset="0"/>
              </a:rPr>
              <a:pPr eaLnBrk="1" hangingPunct="1"/>
              <a:t>42</a:t>
            </a:fld>
            <a:endParaRPr lang="en-US" altLang="ja-JP" sz="1200">
              <a:solidFill>
                <a:srgbClr val="898989"/>
              </a:solidFill>
              <a:latin typeface="Calibri" pitchFamily="34" charset="0"/>
            </a:endParaRPr>
          </a:p>
        </p:txBody>
      </p:sp>
      <p:pic>
        <p:nvPicPr>
          <p:cNvPr id="39938" name="Picture 6" descr="DISCOVER-AQ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
          <p:cNvSpPr>
            <a:spLocks noChangeArrowheads="1"/>
          </p:cNvSpPr>
          <p:nvPr/>
        </p:nvSpPr>
        <p:spPr bwMode="auto">
          <a:xfrm>
            <a:off x="228600" y="3124200"/>
            <a:ext cx="8686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altLang="ja-JP" sz="1800" b="1">
                <a:solidFill>
                  <a:srgbClr val="663300"/>
                </a:solidFill>
              </a:rPr>
              <a:t>Jim Crawford</a:t>
            </a:r>
            <a:r>
              <a:rPr lang="en-US" altLang="ja-JP" sz="1800" b="1" baseline="30000">
                <a:solidFill>
                  <a:srgbClr val="663300"/>
                </a:solidFill>
              </a:rPr>
              <a:t>1</a:t>
            </a:r>
            <a:r>
              <a:rPr lang="en-US" altLang="ja-JP" sz="1800" b="1">
                <a:solidFill>
                  <a:srgbClr val="663300"/>
                </a:solidFill>
              </a:rPr>
              <a:t>, Ken Pickering</a:t>
            </a:r>
            <a:r>
              <a:rPr lang="en-US" altLang="ja-JP" sz="1800" b="1" baseline="30000">
                <a:solidFill>
                  <a:srgbClr val="663300"/>
                </a:solidFill>
              </a:rPr>
              <a:t>2</a:t>
            </a:r>
            <a:r>
              <a:rPr lang="en-US" altLang="ja-JP" sz="1800" b="1">
                <a:solidFill>
                  <a:srgbClr val="663300"/>
                </a:solidFill>
              </a:rPr>
              <a:t>, Lok Lamsal</a:t>
            </a:r>
            <a:r>
              <a:rPr lang="en-US" altLang="ja-JP" sz="1800" b="1" baseline="30000">
                <a:solidFill>
                  <a:srgbClr val="663300"/>
                </a:solidFill>
              </a:rPr>
              <a:t>2</a:t>
            </a:r>
            <a:r>
              <a:rPr lang="en-US" altLang="ja-JP" sz="1800" b="1">
                <a:solidFill>
                  <a:srgbClr val="663300"/>
                </a:solidFill>
              </a:rPr>
              <a:t>, Bruce Anderson</a:t>
            </a:r>
            <a:r>
              <a:rPr lang="en-US" altLang="ja-JP" sz="1800" b="1" baseline="30000">
                <a:solidFill>
                  <a:srgbClr val="663300"/>
                </a:solidFill>
              </a:rPr>
              <a:t>1</a:t>
            </a:r>
            <a:r>
              <a:rPr lang="en-US" altLang="ja-JP" sz="1800" b="1">
                <a:solidFill>
                  <a:srgbClr val="663300"/>
                </a:solidFill>
              </a:rPr>
              <a:t>, Andreas Beyersdorf</a:t>
            </a:r>
            <a:r>
              <a:rPr lang="en-US" altLang="ja-JP" sz="1800" b="1" baseline="30000">
                <a:solidFill>
                  <a:srgbClr val="663300"/>
                </a:solidFill>
              </a:rPr>
              <a:t>1</a:t>
            </a:r>
            <a:r>
              <a:rPr lang="en-US" altLang="ja-JP" sz="1800" b="1">
                <a:solidFill>
                  <a:srgbClr val="663300"/>
                </a:solidFill>
              </a:rPr>
              <a:t>, Gao Chen</a:t>
            </a:r>
            <a:r>
              <a:rPr lang="en-US" altLang="ja-JP" sz="1800" b="1" baseline="30000">
                <a:solidFill>
                  <a:srgbClr val="663300"/>
                </a:solidFill>
              </a:rPr>
              <a:t>1</a:t>
            </a:r>
            <a:r>
              <a:rPr lang="en-US" altLang="ja-JP" sz="1800" b="1">
                <a:solidFill>
                  <a:srgbClr val="663300"/>
                </a:solidFill>
              </a:rPr>
              <a:t>, Richard Clark</a:t>
            </a:r>
            <a:r>
              <a:rPr lang="en-US" altLang="ja-JP" sz="1800" b="1" baseline="30000">
                <a:solidFill>
                  <a:srgbClr val="663300"/>
                </a:solidFill>
              </a:rPr>
              <a:t>3</a:t>
            </a:r>
            <a:r>
              <a:rPr lang="en-US" altLang="ja-JP" sz="1800" b="1">
                <a:solidFill>
                  <a:srgbClr val="663300"/>
                </a:solidFill>
              </a:rPr>
              <a:t>, Ron Cohen</a:t>
            </a:r>
            <a:r>
              <a:rPr lang="en-US" altLang="ja-JP" sz="1800" b="1" baseline="30000">
                <a:solidFill>
                  <a:srgbClr val="663300"/>
                </a:solidFill>
              </a:rPr>
              <a:t>4</a:t>
            </a:r>
            <a:r>
              <a:rPr lang="en-US" altLang="ja-JP" sz="1800" b="1">
                <a:solidFill>
                  <a:srgbClr val="663300"/>
                </a:solidFill>
              </a:rPr>
              <a:t>, Glenn Diskin</a:t>
            </a:r>
            <a:r>
              <a:rPr lang="en-US" altLang="ja-JP" sz="1800" b="1" baseline="30000">
                <a:solidFill>
                  <a:srgbClr val="663300"/>
                </a:solidFill>
              </a:rPr>
              <a:t>1</a:t>
            </a:r>
            <a:r>
              <a:rPr lang="en-US" altLang="ja-JP" sz="1800" b="1">
                <a:solidFill>
                  <a:srgbClr val="663300"/>
                </a:solidFill>
              </a:rPr>
              <a:t>, Rich Ferrare</a:t>
            </a:r>
            <a:r>
              <a:rPr lang="en-US" altLang="ja-JP" sz="1800" b="1" baseline="30000">
                <a:solidFill>
                  <a:srgbClr val="663300"/>
                </a:solidFill>
              </a:rPr>
              <a:t>1</a:t>
            </a:r>
            <a:r>
              <a:rPr lang="en-US" altLang="ja-JP" sz="1800" b="1">
                <a:solidFill>
                  <a:srgbClr val="663300"/>
                </a:solidFill>
              </a:rPr>
              <a:t>, Alan Fried</a:t>
            </a:r>
            <a:r>
              <a:rPr lang="en-US" altLang="ja-JP" sz="1800" b="1" baseline="30000">
                <a:solidFill>
                  <a:srgbClr val="663300"/>
                </a:solidFill>
              </a:rPr>
              <a:t>5</a:t>
            </a:r>
            <a:r>
              <a:rPr lang="en-US" altLang="ja-JP" sz="1800" b="1">
                <a:solidFill>
                  <a:srgbClr val="663300"/>
                </a:solidFill>
              </a:rPr>
              <a:t>, Brent Holben</a:t>
            </a:r>
            <a:r>
              <a:rPr lang="en-US" altLang="ja-JP" sz="1800" b="1" baseline="30000">
                <a:solidFill>
                  <a:srgbClr val="663300"/>
                </a:solidFill>
              </a:rPr>
              <a:t>2</a:t>
            </a:r>
            <a:r>
              <a:rPr lang="en-US" altLang="ja-JP" sz="1800" b="1">
                <a:solidFill>
                  <a:srgbClr val="663300"/>
                </a:solidFill>
              </a:rPr>
              <a:t>, Jay Herman</a:t>
            </a:r>
            <a:r>
              <a:rPr lang="en-US" altLang="ja-JP" sz="1800" b="1" baseline="30000">
                <a:solidFill>
                  <a:srgbClr val="663300"/>
                </a:solidFill>
              </a:rPr>
              <a:t>6</a:t>
            </a:r>
            <a:r>
              <a:rPr lang="en-US" altLang="ja-JP" sz="1800" b="1">
                <a:solidFill>
                  <a:srgbClr val="663300"/>
                </a:solidFill>
              </a:rPr>
              <a:t>, Ray Hoff</a:t>
            </a:r>
            <a:r>
              <a:rPr lang="en-US" altLang="ja-JP" sz="1800" b="1" baseline="30000">
                <a:solidFill>
                  <a:srgbClr val="663300"/>
                </a:solidFill>
              </a:rPr>
              <a:t>6</a:t>
            </a:r>
            <a:r>
              <a:rPr lang="en-US" altLang="ja-JP" sz="1800" b="1">
                <a:solidFill>
                  <a:srgbClr val="663300"/>
                </a:solidFill>
              </a:rPr>
              <a:t>, Chris Hostetler</a:t>
            </a:r>
            <a:r>
              <a:rPr lang="en-US" altLang="ja-JP" sz="1800" b="1" baseline="30000">
                <a:solidFill>
                  <a:srgbClr val="663300"/>
                </a:solidFill>
              </a:rPr>
              <a:t>1</a:t>
            </a:r>
            <a:r>
              <a:rPr lang="en-US" altLang="ja-JP" sz="1800" b="1">
                <a:solidFill>
                  <a:srgbClr val="663300"/>
                </a:solidFill>
              </a:rPr>
              <a:t>, </a:t>
            </a:r>
          </a:p>
          <a:p>
            <a:pPr eaLnBrk="1" hangingPunct="1"/>
            <a:r>
              <a:rPr lang="en-US" altLang="ja-JP" sz="1800" b="1">
                <a:solidFill>
                  <a:srgbClr val="663300"/>
                </a:solidFill>
              </a:rPr>
              <a:t>Scott Janz</a:t>
            </a:r>
            <a:r>
              <a:rPr lang="en-US" altLang="ja-JP" sz="1800" b="1" baseline="30000">
                <a:solidFill>
                  <a:srgbClr val="663300"/>
                </a:solidFill>
              </a:rPr>
              <a:t>2 </a:t>
            </a:r>
            <a:r>
              <a:rPr lang="en-US" altLang="ja-JP" sz="1800" b="1">
                <a:solidFill>
                  <a:srgbClr val="663300"/>
                </a:solidFill>
              </a:rPr>
              <a:t>, Mary Kleb</a:t>
            </a:r>
            <a:r>
              <a:rPr lang="en-US" altLang="ja-JP" sz="1800" b="1" baseline="30000">
                <a:solidFill>
                  <a:srgbClr val="663300"/>
                </a:solidFill>
              </a:rPr>
              <a:t>1</a:t>
            </a:r>
            <a:r>
              <a:rPr lang="en-US" altLang="ja-JP" sz="1800" b="1">
                <a:solidFill>
                  <a:srgbClr val="663300"/>
                </a:solidFill>
              </a:rPr>
              <a:t>, Jim Szykman</a:t>
            </a:r>
            <a:r>
              <a:rPr lang="en-US" altLang="ja-JP" sz="1800" b="1" baseline="30000">
                <a:solidFill>
                  <a:srgbClr val="663300"/>
                </a:solidFill>
              </a:rPr>
              <a:t>7</a:t>
            </a:r>
            <a:r>
              <a:rPr lang="en-US" altLang="ja-JP" sz="1800" b="1">
                <a:solidFill>
                  <a:srgbClr val="663300"/>
                </a:solidFill>
              </a:rPr>
              <a:t>, Anne Thompson</a:t>
            </a:r>
            <a:r>
              <a:rPr lang="en-US" altLang="ja-JP" sz="1800" b="1" baseline="30000">
                <a:solidFill>
                  <a:srgbClr val="663300"/>
                </a:solidFill>
              </a:rPr>
              <a:t>2</a:t>
            </a:r>
            <a:r>
              <a:rPr lang="en-US" altLang="ja-JP" sz="1800" b="1">
                <a:solidFill>
                  <a:srgbClr val="663300"/>
                </a:solidFill>
              </a:rPr>
              <a:t>, Andy Weinheimer</a:t>
            </a:r>
            <a:r>
              <a:rPr lang="en-US" altLang="ja-JP" sz="1800" b="1" baseline="30000">
                <a:solidFill>
                  <a:srgbClr val="663300"/>
                </a:solidFill>
              </a:rPr>
              <a:t>8</a:t>
            </a:r>
            <a:r>
              <a:rPr lang="en-US" altLang="ja-JP" sz="1800" b="1">
                <a:solidFill>
                  <a:srgbClr val="663300"/>
                </a:solidFill>
              </a:rPr>
              <a:t>, Armin Wisthaler</a:t>
            </a:r>
            <a:r>
              <a:rPr lang="en-US" altLang="ja-JP" sz="1800" b="1" baseline="30000">
                <a:solidFill>
                  <a:srgbClr val="663300"/>
                </a:solidFill>
              </a:rPr>
              <a:t>9</a:t>
            </a:r>
            <a:r>
              <a:rPr lang="en-US" altLang="ja-JP" sz="1800" b="1">
                <a:solidFill>
                  <a:srgbClr val="663300"/>
                </a:solidFill>
              </a:rPr>
              <a:t>, Melissa Yang</a:t>
            </a:r>
            <a:r>
              <a:rPr lang="en-US" altLang="ja-JP" sz="1800" b="1" baseline="30000">
                <a:solidFill>
                  <a:srgbClr val="663300"/>
                </a:solidFill>
              </a:rPr>
              <a:t>1,</a:t>
            </a:r>
            <a:r>
              <a:rPr lang="en-US" altLang="ja-JP" sz="1800" b="1">
                <a:solidFill>
                  <a:srgbClr val="663300"/>
                </a:solidFill>
              </a:rPr>
              <a:t> Jay Al-Saadi</a:t>
            </a:r>
            <a:r>
              <a:rPr lang="en-US" altLang="ja-JP" sz="1800" b="1" baseline="30000">
                <a:solidFill>
                  <a:srgbClr val="663300"/>
                </a:solidFill>
              </a:rPr>
              <a:t>1 </a:t>
            </a:r>
            <a:endParaRPr lang="en-US" altLang="ja-JP" sz="1800" b="1">
              <a:solidFill>
                <a:srgbClr val="663300"/>
              </a:solidFill>
            </a:endParaRPr>
          </a:p>
          <a:p>
            <a:pPr eaLnBrk="1" hangingPunct="1"/>
            <a:endParaRPr lang="en-US" altLang="ja-JP" sz="1800" b="1">
              <a:solidFill>
                <a:srgbClr val="663300"/>
              </a:solidFill>
            </a:endParaRPr>
          </a:p>
          <a:p>
            <a:pPr eaLnBrk="1" hangingPunct="1"/>
            <a:r>
              <a:rPr lang="en-US" altLang="ja-JP" sz="1800" b="1" baseline="30000">
                <a:solidFill>
                  <a:srgbClr val="663300"/>
                </a:solidFill>
              </a:rPr>
              <a:t>1 </a:t>
            </a:r>
            <a:r>
              <a:rPr lang="en-US" altLang="ja-JP" sz="1800" b="1">
                <a:solidFill>
                  <a:srgbClr val="663300"/>
                </a:solidFill>
              </a:rPr>
              <a:t>NASA Langley Research Center, </a:t>
            </a:r>
            <a:r>
              <a:rPr lang="en-US" altLang="ja-JP" sz="1800" b="1" baseline="30000">
                <a:solidFill>
                  <a:srgbClr val="663300"/>
                </a:solidFill>
              </a:rPr>
              <a:t>2 </a:t>
            </a:r>
            <a:r>
              <a:rPr lang="en-US" altLang="ja-JP" sz="1800" b="1">
                <a:solidFill>
                  <a:srgbClr val="663300"/>
                </a:solidFill>
              </a:rPr>
              <a:t>NASA Goddard Space Flight Center, </a:t>
            </a:r>
          </a:p>
          <a:p>
            <a:pPr eaLnBrk="1" hangingPunct="1"/>
            <a:r>
              <a:rPr lang="en-US" altLang="ja-JP" sz="1800" b="1" baseline="30000">
                <a:solidFill>
                  <a:srgbClr val="663300"/>
                </a:solidFill>
              </a:rPr>
              <a:t>3 </a:t>
            </a:r>
            <a:r>
              <a:rPr lang="en-US" altLang="ja-JP" sz="1800" b="1">
                <a:solidFill>
                  <a:srgbClr val="663300"/>
                </a:solidFill>
              </a:rPr>
              <a:t>Millersville University, </a:t>
            </a:r>
            <a:r>
              <a:rPr lang="en-US" altLang="ja-JP" sz="1800" b="1" baseline="30000">
                <a:solidFill>
                  <a:srgbClr val="663300"/>
                </a:solidFill>
              </a:rPr>
              <a:t>4 </a:t>
            </a:r>
            <a:r>
              <a:rPr lang="en-US" altLang="ja-JP" sz="1800" b="1">
                <a:solidFill>
                  <a:srgbClr val="663300"/>
                </a:solidFill>
              </a:rPr>
              <a:t>University of California-Berkeley, </a:t>
            </a:r>
            <a:r>
              <a:rPr lang="en-US" altLang="ja-JP" sz="1800" b="1" baseline="30000">
                <a:solidFill>
                  <a:srgbClr val="663300"/>
                </a:solidFill>
              </a:rPr>
              <a:t>5 </a:t>
            </a:r>
            <a:r>
              <a:rPr lang="en-US" altLang="ja-JP" sz="1800" b="1">
                <a:solidFill>
                  <a:srgbClr val="663300"/>
                </a:solidFill>
              </a:rPr>
              <a:t>University of Colorado-Boulder, </a:t>
            </a:r>
            <a:r>
              <a:rPr lang="en-US" altLang="ja-JP" sz="1800" b="1" baseline="30000">
                <a:solidFill>
                  <a:srgbClr val="663300"/>
                </a:solidFill>
              </a:rPr>
              <a:t>6 </a:t>
            </a:r>
            <a:r>
              <a:rPr lang="en-US" altLang="ja-JP" sz="1800" b="1">
                <a:solidFill>
                  <a:srgbClr val="663300"/>
                </a:solidFill>
              </a:rPr>
              <a:t>University of Maryland-Baltimore County, </a:t>
            </a:r>
          </a:p>
          <a:p>
            <a:pPr eaLnBrk="1" hangingPunct="1"/>
            <a:r>
              <a:rPr lang="en-US" altLang="ja-JP" sz="1800" b="1" baseline="30000">
                <a:solidFill>
                  <a:srgbClr val="663300"/>
                </a:solidFill>
              </a:rPr>
              <a:t>7 </a:t>
            </a:r>
            <a:r>
              <a:rPr lang="en-US" altLang="ja-JP" sz="1800" b="1">
                <a:solidFill>
                  <a:srgbClr val="663300"/>
                </a:solidFill>
              </a:rPr>
              <a:t>Environmental Protection Agency, </a:t>
            </a:r>
            <a:r>
              <a:rPr lang="en-US" altLang="ja-JP" sz="1800" b="1" baseline="30000">
                <a:solidFill>
                  <a:srgbClr val="663300"/>
                </a:solidFill>
              </a:rPr>
              <a:t>8 </a:t>
            </a:r>
            <a:r>
              <a:rPr lang="en-US" altLang="ja-JP" sz="1800" b="1">
                <a:solidFill>
                  <a:srgbClr val="663300"/>
                </a:solidFill>
              </a:rPr>
              <a:t>National Center for Atmospheric Research, </a:t>
            </a:r>
            <a:r>
              <a:rPr lang="en-US" altLang="ja-JP" sz="1800" b="1" baseline="30000">
                <a:solidFill>
                  <a:srgbClr val="663300"/>
                </a:solidFill>
              </a:rPr>
              <a:t>9 </a:t>
            </a:r>
            <a:r>
              <a:rPr lang="en-US" altLang="ja-JP" sz="1800" b="1">
                <a:solidFill>
                  <a:srgbClr val="663300"/>
                </a:solidFill>
              </a:rPr>
              <a:t>University of Innsbruck</a:t>
            </a:r>
          </a:p>
        </p:txBody>
      </p:sp>
      <p:sp>
        <p:nvSpPr>
          <p:cNvPr id="39940" name="TextBox 1"/>
          <p:cNvSpPr txBox="1">
            <a:spLocks noChangeArrowheads="1"/>
          </p:cNvSpPr>
          <p:nvPr/>
        </p:nvSpPr>
        <p:spPr bwMode="auto">
          <a:xfrm>
            <a:off x="304800" y="1941513"/>
            <a:ext cx="8686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800" b="1" i="1">
                <a:solidFill>
                  <a:srgbClr val="005A9E"/>
                </a:solidFill>
              </a:rPr>
              <a:t>Challenges and opportunities for remote sensing of air quality: Insights from DISCOVER-AQ</a:t>
            </a:r>
          </a:p>
        </p:txBody>
      </p:sp>
      <p:sp>
        <p:nvSpPr>
          <p:cNvPr id="39941" name="TextBox 1"/>
          <p:cNvSpPr txBox="1">
            <a:spLocks noChangeArrowheads="1"/>
          </p:cNvSpPr>
          <p:nvPr/>
        </p:nvSpPr>
        <p:spPr bwMode="auto">
          <a:xfrm>
            <a:off x="228600" y="6248400"/>
            <a:ext cx="868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800" b="1" i="1">
                <a:solidFill>
                  <a:srgbClr val="005A9E"/>
                </a:solidFill>
              </a:rPr>
              <a:t>http://discover-aq.larc.nasa.gov/</a:t>
            </a:r>
          </a:p>
        </p:txBody>
      </p:sp>
    </p:spTree>
    <p:extLst>
      <p:ext uri="{BB962C8B-B14F-4D97-AF65-F5344CB8AC3E}">
        <p14:creationId xmlns:p14="http://schemas.microsoft.com/office/powerpoint/2010/main" val="1016104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C06100A-FC12-412B-A56D-C1DFE4102C4C}" type="slidenum">
              <a:rPr lang="en-US" altLang="ja-JP" sz="1200">
                <a:solidFill>
                  <a:srgbClr val="898989"/>
                </a:solidFill>
                <a:latin typeface="Calibri" pitchFamily="34" charset="0"/>
              </a:rPr>
              <a:pPr eaLnBrk="1" hangingPunct="1"/>
              <a:t>43</a:t>
            </a:fld>
            <a:endParaRPr lang="en-US" altLang="ja-JP" sz="1200">
              <a:solidFill>
                <a:srgbClr val="898989"/>
              </a:solidFill>
              <a:latin typeface="Calibri" pitchFamily="34" charset="0"/>
            </a:endParaRPr>
          </a:p>
        </p:txBody>
      </p:sp>
      <p:sp>
        <p:nvSpPr>
          <p:cNvPr id="65538" name="TextBox 1"/>
          <p:cNvSpPr txBox="1">
            <a:spLocks noChangeArrowheads="1"/>
          </p:cNvSpPr>
          <p:nvPr/>
        </p:nvSpPr>
        <p:spPr bwMode="auto">
          <a:xfrm>
            <a:off x="2286000" y="161925"/>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a:solidFill>
                  <a:srgbClr val="005A9E"/>
                </a:solidFill>
              </a:rPr>
              <a:t>Implications for TEMPO (2 of 2)</a:t>
            </a:r>
          </a:p>
        </p:txBody>
      </p:sp>
      <p:sp>
        <p:nvSpPr>
          <p:cNvPr id="65539" name="Rectangle 1"/>
          <p:cNvSpPr>
            <a:spLocks noChangeArrowheads="1"/>
          </p:cNvSpPr>
          <p:nvPr/>
        </p:nvSpPr>
        <p:spPr bwMode="auto">
          <a:xfrm>
            <a:off x="381000" y="976169"/>
            <a:ext cx="8305800" cy="52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36550" indent="-228600" eaLnBrk="0" hangingPunct="0">
              <a:defRPr sz="2400">
                <a:solidFill>
                  <a:schemeClr val="tx1"/>
                </a:solidFill>
                <a:latin typeface="Arial" pitchFamily="34" charset="0"/>
                <a:cs typeface="Arial" pitchFamily="34" charset="0"/>
              </a:defRPr>
            </a:lvl1pPr>
            <a:lvl2pPr marL="696913" indent="-228600" eaLnBrk="0" hangingPunct="0">
              <a:defRPr sz="2400">
                <a:solidFill>
                  <a:schemeClr val="tx1"/>
                </a:solidFill>
                <a:latin typeface="Arial" pitchFamily="34" charset="0"/>
                <a:cs typeface="Arial" pitchFamily="34" charset="0"/>
              </a:defRPr>
            </a:lvl2pPr>
            <a:lvl3pPr marL="10287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spcBef>
                <a:spcPts val="1200"/>
              </a:spcBef>
              <a:buFont typeface="Arial" pitchFamily="34" charset="0"/>
              <a:buChar char="•"/>
            </a:pPr>
            <a:r>
              <a:rPr lang="en-US" altLang="ja-JP" b="1" dirty="0">
                <a:solidFill>
                  <a:srgbClr val="663300"/>
                </a:solidFill>
                <a:cs typeface="Times New Roman" pitchFamily="18" charset="0"/>
              </a:rPr>
              <a:t>So what do we do?</a:t>
            </a:r>
          </a:p>
          <a:p>
            <a:pPr lvl="1" eaLnBrk="1" hangingPunct="1">
              <a:spcBef>
                <a:spcPts val="900"/>
              </a:spcBef>
              <a:buFont typeface="Arial" pitchFamily="34" charset="0"/>
              <a:buChar char="•"/>
            </a:pPr>
            <a:r>
              <a:rPr lang="en-US" altLang="ja-JP" sz="2000" b="1" dirty="0">
                <a:solidFill>
                  <a:srgbClr val="663300"/>
                </a:solidFill>
                <a:cs typeface="Times New Roman" pitchFamily="18" charset="0"/>
              </a:rPr>
              <a:t>Science studies related to TEMPO observations are a logical priority for tropospheric chemistry programs post-launch</a:t>
            </a:r>
          </a:p>
          <a:p>
            <a:pPr lvl="2" eaLnBrk="1" hangingPunct="1">
              <a:spcBef>
                <a:spcPts val="300"/>
              </a:spcBef>
              <a:buFont typeface="Arial" pitchFamily="34" charset="0"/>
              <a:buChar char="•"/>
            </a:pPr>
            <a:r>
              <a:rPr lang="en-US" altLang="ja-JP" sz="1800" b="1" dirty="0">
                <a:solidFill>
                  <a:srgbClr val="663300"/>
                </a:solidFill>
                <a:cs typeface="Times New Roman" pitchFamily="18" charset="0"/>
              </a:rPr>
              <a:t>Analysis of DISCOVER-AQ, KORUS-AQ, TROPOMI and other data sets will help clarify priorities for pre- &amp; post-launch airborne campaigns related to TEMPO</a:t>
            </a:r>
          </a:p>
          <a:p>
            <a:pPr lvl="2" eaLnBrk="1" hangingPunct="1">
              <a:spcBef>
                <a:spcPts val="300"/>
              </a:spcBef>
              <a:buFont typeface="Arial" pitchFamily="34" charset="0"/>
              <a:buChar char="•"/>
            </a:pPr>
            <a:r>
              <a:rPr lang="en-US" altLang="ja-JP" sz="1800" b="1" dirty="0">
                <a:solidFill>
                  <a:srgbClr val="663300"/>
                </a:solidFill>
                <a:cs typeface="Times New Roman" pitchFamily="18" charset="0"/>
              </a:rPr>
              <a:t>Spatial representativeness, diurnal influences on products, vertical profile shapes, …</a:t>
            </a:r>
          </a:p>
          <a:p>
            <a:pPr lvl="1" eaLnBrk="1" hangingPunct="1">
              <a:spcBef>
                <a:spcPts val="900"/>
              </a:spcBef>
              <a:buFont typeface="Arial" pitchFamily="34" charset="0"/>
              <a:buChar char="•"/>
            </a:pPr>
            <a:r>
              <a:rPr lang="en-US" altLang="ja-JP" b="1" dirty="0">
                <a:solidFill>
                  <a:srgbClr val="FF0000"/>
                </a:solidFill>
                <a:cs typeface="Times New Roman" pitchFamily="18" charset="0"/>
              </a:rPr>
              <a:t>Get in line and build advocacy</a:t>
            </a:r>
            <a:r>
              <a:rPr lang="en-US" altLang="ja-JP" sz="2000" b="1" dirty="0">
                <a:solidFill>
                  <a:srgbClr val="663300"/>
                </a:solidFill>
                <a:cs typeface="Times New Roman" pitchFamily="18" charset="0"/>
              </a:rPr>
              <a:t>: NASA campaign concepts typically start as community grass-roots efforts leading to development of white papers</a:t>
            </a:r>
          </a:p>
          <a:p>
            <a:pPr lvl="1" eaLnBrk="1" hangingPunct="1">
              <a:spcBef>
                <a:spcPts val="900"/>
              </a:spcBef>
              <a:buFont typeface="Arial" pitchFamily="34" charset="0"/>
              <a:buChar char="•"/>
            </a:pPr>
            <a:r>
              <a:rPr lang="en-US" altLang="ja-JP" sz="2000" b="1" dirty="0">
                <a:solidFill>
                  <a:srgbClr val="663300"/>
                </a:solidFill>
                <a:cs typeface="Times New Roman" pitchFamily="18" charset="0"/>
              </a:rPr>
              <a:t>Consider Earth Venture proposal?</a:t>
            </a:r>
          </a:p>
          <a:p>
            <a:pPr lvl="1" eaLnBrk="1" hangingPunct="1">
              <a:spcBef>
                <a:spcPts val="900"/>
              </a:spcBef>
              <a:buFont typeface="Arial" pitchFamily="34" charset="0"/>
              <a:buChar char="•"/>
            </a:pPr>
            <a:r>
              <a:rPr lang="en-US" altLang="ja-JP" sz="2000" b="1" dirty="0">
                <a:solidFill>
                  <a:srgbClr val="663300"/>
                </a:solidFill>
                <a:cs typeface="Times New Roman" pitchFamily="18" charset="0"/>
              </a:rPr>
              <a:t>Continue preparatory activities as funding permits (GEO-CAPE, HQ R&amp;A, possibly HQ Applied Science, possibly TEMPO)</a:t>
            </a:r>
          </a:p>
        </p:txBody>
      </p:sp>
    </p:spTree>
    <p:extLst>
      <p:ext uri="{BB962C8B-B14F-4D97-AF65-F5344CB8AC3E}">
        <p14:creationId xmlns:p14="http://schemas.microsoft.com/office/powerpoint/2010/main" val="6880109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1A4D76CF-AC65-4966-965F-1F8FC73E0E68}" type="slidenum">
              <a:rPr lang="en-US" altLang="ja-JP" sz="1200">
                <a:solidFill>
                  <a:srgbClr val="898989"/>
                </a:solidFill>
                <a:latin typeface="Calibri" pitchFamily="34" charset="0"/>
              </a:rPr>
              <a:pPr eaLnBrk="1" hangingPunct="1"/>
              <a:t>44</a:t>
            </a:fld>
            <a:endParaRPr lang="en-US" altLang="ja-JP" sz="1200">
              <a:solidFill>
                <a:srgbClr val="898989"/>
              </a:solidFill>
              <a:latin typeface="Calibri" pitchFamily="34" charset="0"/>
            </a:endParaRPr>
          </a:p>
        </p:txBody>
      </p:sp>
      <p:sp>
        <p:nvSpPr>
          <p:cNvPr id="66562" name="TextBox 1"/>
          <p:cNvSpPr txBox="1">
            <a:spLocks noChangeArrowheads="1"/>
          </p:cNvSpPr>
          <p:nvPr/>
        </p:nvSpPr>
        <p:spPr bwMode="auto">
          <a:xfrm>
            <a:off x="2286000" y="161925"/>
            <a:ext cx="6477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a:solidFill>
                  <a:srgbClr val="005A9E"/>
                </a:solidFill>
              </a:rPr>
              <a:t>Thoughts from Jim Crawford on Possible Approaches</a:t>
            </a:r>
          </a:p>
        </p:txBody>
      </p:sp>
      <p:sp>
        <p:nvSpPr>
          <p:cNvPr id="66563" name="Rectangle 1"/>
          <p:cNvSpPr>
            <a:spLocks noChangeArrowheads="1"/>
          </p:cNvSpPr>
          <p:nvPr/>
        </p:nvSpPr>
        <p:spPr bwMode="auto">
          <a:xfrm>
            <a:off x="381000" y="13843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36550" indent="-228600"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spcBef>
                <a:spcPts val="1200"/>
              </a:spcBef>
              <a:buFont typeface="Arial" pitchFamily="34" charset="0"/>
              <a:buChar char="•"/>
            </a:pPr>
            <a:r>
              <a:rPr lang="en-US" altLang="ja-JP" sz="2000" dirty="0"/>
              <a:t>There are at least two initial approaches to take.  </a:t>
            </a:r>
          </a:p>
          <a:p>
            <a:pPr eaLnBrk="1" hangingPunct="1">
              <a:spcBef>
                <a:spcPts val="1200"/>
              </a:spcBef>
              <a:buFont typeface="Arial" pitchFamily="34" charset="0"/>
              <a:buChar char="•"/>
            </a:pPr>
            <a:r>
              <a:rPr lang="en-US" altLang="ja-JP" sz="2000" dirty="0"/>
              <a:t>One is to leverage what we have learned from DISCOVER-AQ, KORUS-AQ, etc. to </a:t>
            </a:r>
            <a:r>
              <a:rPr lang="en-US" altLang="ja-JP" sz="2000" b="1" dirty="0">
                <a:solidFill>
                  <a:srgbClr val="FF0000"/>
                </a:solidFill>
              </a:rPr>
              <a:t>define a field campaign to support TEMPO</a:t>
            </a:r>
            <a:r>
              <a:rPr lang="en-US" altLang="ja-JP" sz="2000" dirty="0"/>
              <a:t>.  In this case, you would hope to be able to get airborne as soon as possible after TEMPO launches.  </a:t>
            </a:r>
          </a:p>
          <a:p>
            <a:pPr eaLnBrk="1" hangingPunct="1">
              <a:spcBef>
                <a:spcPts val="1200"/>
              </a:spcBef>
              <a:buFont typeface="Arial" pitchFamily="34" charset="0"/>
              <a:buChar char="•"/>
            </a:pPr>
            <a:r>
              <a:rPr lang="en-US" altLang="ja-JP" sz="2000" dirty="0"/>
              <a:t>Another approach would be to </a:t>
            </a:r>
            <a:r>
              <a:rPr lang="en-US" altLang="ja-JP" sz="2000" b="1" dirty="0">
                <a:solidFill>
                  <a:srgbClr val="FF0000"/>
                </a:solidFill>
              </a:rPr>
              <a:t>get the right surface measurements in place</a:t>
            </a:r>
            <a:r>
              <a:rPr lang="en-US" altLang="ja-JP" sz="2000" dirty="0"/>
              <a:t> and use them to identify the locations where TEMPO needs the most help. This would delay a field campaign in favor of getting a chance to evaluate TEMPO performance using ground </a:t>
            </a:r>
            <a:r>
              <a:rPr lang="en-US" altLang="ja-JP" sz="2000" dirty="0" err="1"/>
              <a:t>obs</a:t>
            </a:r>
            <a:r>
              <a:rPr lang="en-US" altLang="ja-JP" sz="2000" dirty="0"/>
              <a:t>, sondes, Pandora, TROPOMI, etc.  Such a campaign would hopefully be more targeted on TEMPO performance, but would also hope to see TEMPO observations continue beyond the initial 2-years to take advantage of what is learned.</a:t>
            </a:r>
            <a:endParaRPr lang="en-US" altLang="ja-JP" sz="2000" b="1" dirty="0">
              <a:solidFill>
                <a:srgbClr val="663300"/>
              </a:solidFill>
              <a:cs typeface="Times New Roman" pitchFamily="18" charset="0"/>
            </a:endParaRPr>
          </a:p>
        </p:txBody>
      </p:sp>
    </p:spTree>
    <p:extLst>
      <p:ext uri="{BB962C8B-B14F-4D97-AF65-F5344CB8AC3E}">
        <p14:creationId xmlns:p14="http://schemas.microsoft.com/office/powerpoint/2010/main" val="12935896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Workshop</a:t>
            </a:r>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33642746"/>
              </p:ext>
            </p:extLst>
          </p:nvPr>
        </p:nvGraphicFramePr>
        <p:xfrm>
          <a:off x="4407976" y="1557580"/>
          <a:ext cx="4600810" cy="3448246"/>
        </p:xfrm>
        <a:graphic>
          <a:graphicData uri="http://schemas.openxmlformats.org/presentationml/2006/ole">
            <mc:AlternateContent xmlns:mc="http://schemas.openxmlformats.org/markup-compatibility/2006">
              <mc:Choice xmlns:v="urn:schemas-microsoft-com:vml" Requires="v">
                <p:oleObj spid="_x0000_s14384" name="Slide" r:id="rId4" imgW="4638931" imgH="3479264" progId="PowerPoint.Slide.12">
                  <p:embed/>
                </p:oleObj>
              </mc:Choice>
              <mc:Fallback>
                <p:oleObj name="Slide" r:id="rId4" imgW="4638931" imgH="3479264" progId="PowerPoint.Slide.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7976" y="1557580"/>
                        <a:ext cx="4600810" cy="3448246"/>
                      </a:xfrm>
                      <a:prstGeom prst="rect">
                        <a:avLst/>
                      </a:prstGeom>
                      <a:noFill/>
                    </p:spPr>
                  </p:pic>
                </p:oleObj>
              </mc:Fallback>
            </mc:AlternateContent>
          </a:graphicData>
        </a:graphic>
      </p:graphicFrame>
      <p:pic>
        <p:nvPicPr>
          <p:cNvPr id="143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524000"/>
            <a:ext cx="422360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31734" y="5106144"/>
            <a:ext cx="3906865" cy="1631216"/>
          </a:xfrm>
          <a:prstGeom prst="rect">
            <a:avLst/>
          </a:prstGeom>
        </p:spPr>
        <p:txBody>
          <a:bodyPr wrap="square">
            <a:spAutoFit/>
          </a:bodyPr>
          <a:lstStyle/>
          <a:p>
            <a:r>
              <a:rPr lang="en-US" sz="1000" b="1" dirty="0"/>
              <a:t>Workshop Session Topics</a:t>
            </a:r>
            <a:endParaRPr lang="en-US" sz="1000" dirty="0"/>
          </a:p>
          <a:p>
            <a:r>
              <a:rPr lang="en-US" sz="1000" dirty="0"/>
              <a:t> </a:t>
            </a:r>
          </a:p>
          <a:p>
            <a:pPr lvl="0"/>
            <a:r>
              <a:rPr lang="en-US" sz="1000" dirty="0" smtClean="0"/>
              <a:t>Air-quality </a:t>
            </a:r>
            <a:r>
              <a:rPr lang="en-US" sz="1000" dirty="0"/>
              <a:t>Forecasting and Evaluation</a:t>
            </a:r>
          </a:p>
          <a:p>
            <a:pPr lvl="0"/>
            <a:r>
              <a:rPr lang="en-US" sz="1000" dirty="0"/>
              <a:t>Planning and Assessment: Policy, Historic Analyses, Exceptional Events</a:t>
            </a:r>
          </a:p>
          <a:p>
            <a:pPr lvl="0"/>
            <a:r>
              <a:rPr lang="en-US" sz="1000" dirty="0"/>
              <a:t>Emissions</a:t>
            </a:r>
          </a:p>
          <a:p>
            <a:pPr lvl="0"/>
            <a:r>
              <a:rPr lang="en-US" sz="1000" dirty="0"/>
              <a:t>Health and Exposure</a:t>
            </a:r>
          </a:p>
          <a:p>
            <a:pPr lvl="0"/>
            <a:r>
              <a:rPr lang="en-US" sz="1000" dirty="0"/>
              <a:t>Ozone Crop Damage</a:t>
            </a:r>
          </a:p>
          <a:p>
            <a:pPr lvl="0"/>
            <a:r>
              <a:rPr lang="en-US" sz="1000" dirty="0"/>
              <a:t>Dust, Smoke, Volcanic Ash</a:t>
            </a:r>
          </a:p>
          <a:p>
            <a:pPr lvl="0"/>
            <a:r>
              <a:rPr lang="en-US" sz="1000" dirty="0"/>
              <a:t>Lightning NOx</a:t>
            </a:r>
          </a:p>
          <a:p>
            <a:pPr lvl="0"/>
            <a:r>
              <a:rPr lang="en-US" sz="1000" dirty="0"/>
              <a:t>Training and User </a:t>
            </a:r>
            <a:r>
              <a:rPr lang="en-US" sz="1000" dirty="0" smtClean="0"/>
              <a:t>Support</a:t>
            </a:r>
            <a:endParaRPr lang="en-US" sz="1000" dirty="0"/>
          </a:p>
        </p:txBody>
      </p:sp>
      <p:sp>
        <p:nvSpPr>
          <p:cNvPr id="9" name="Rectangle 8"/>
          <p:cNvSpPr/>
          <p:nvPr/>
        </p:nvSpPr>
        <p:spPr>
          <a:xfrm>
            <a:off x="4419600" y="5029200"/>
            <a:ext cx="4724400" cy="400110"/>
          </a:xfrm>
          <a:prstGeom prst="rect">
            <a:avLst/>
          </a:prstGeom>
        </p:spPr>
        <p:txBody>
          <a:bodyPr wrap="square">
            <a:spAutoFit/>
          </a:bodyPr>
          <a:lstStyle/>
          <a:p>
            <a:r>
              <a:rPr lang="en-US" sz="1000" b="1" dirty="0"/>
              <a:t>Confirmed Speakers</a:t>
            </a:r>
            <a:endParaRPr lang="en-US" sz="1000" dirty="0"/>
          </a:p>
          <a:p>
            <a:r>
              <a:rPr lang="en-US" sz="1000" dirty="0"/>
              <a:t> </a:t>
            </a:r>
            <a:endParaRPr lang="en-US" sz="1000" dirty="0" smtClean="0"/>
          </a:p>
        </p:txBody>
      </p:sp>
      <p:graphicFrame>
        <p:nvGraphicFramePr>
          <p:cNvPr id="10" name="Table 9"/>
          <p:cNvGraphicFramePr>
            <a:graphicFrameLocks noGrp="1"/>
          </p:cNvGraphicFramePr>
          <p:nvPr>
            <p:extLst>
              <p:ext uri="{D42A27DB-BD31-4B8C-83A1-F6EECF244321}">
                <p14:modId xmlns:p14="http://schemas.microsoft.com/office/powerpoint/2010/main" val="976536149"/>
              </p:ext>
            </p:extLst>
          </p:nvPr>
        </p:nvGraphicFramePr>
        <p:xfrm>
          <a:off x="4389120" y="5360043"/>
          <a:ext cx="4648200" cy="1193157"/>
        </p:xfrm>
        <a:graphic>
          <a:graphicData uri="http://schemas.openxmlformats.org/drawingml/2006/table">
            <a:tbl>
              <a:tblPr firstRow="1" bandRow="1">
                <a:tableStyleId>{5C22544A-7EE6-4342-B048-85BDC9FD1C3A}</a:tableStyleId>
              </a:tblPr>
              <a:tblGrid>
                <a:gridCol w="2324100"/>
                <a:gridCol w="2324100"/>
              </a:tblGrid>
              <a:tr h="1193157">
                <a:tc>
                  <a:txBody>
                    <a:bodyPr/>
                    <a:lstStyle/>
                    <a:p>
                      <a:r>
                        <a:rPr lang="en-US" sz="1000" dirty="0" smtClean="0"/>
                        <a:t>Kelly Chance/SAO</a:t>
                      </a:r>
                    </a:p>
                    <a:p>
                      <a:r>
                        <a:rPr lang="en-US" sz="1000" dirty="0" err="1" smtClean="0"/>
                        <a:t>Tianfeng</a:t>
                      </a:r>
                      <a:r>
                        <a:rPr lang="en-US" sz="1000" dirty="0" smtClean="0"/>
                        <a:t> Chai/NOAA</a:t>
                      </a:r>
                    </a:p>
                    <a:p>
                      <a:r>
                        <a:rPr lang="en-US" sz="1000" dirty="0" smtClean="0"/>
                        <a:t>Pawan Gupta/GSFC </a:t>
                      </a:r>
                    </a:p>
                    <a:p>
                      <a:r>
                        <a:rPr lang="en-US" sz="1000" dirty="0" smtClean="0"/>
                        <a:t>Denise Mauzerall/Princeton</a:t>
                      </a:r>
                    </a:p>
                    <a:p>
                      <a:r>
                        <a:rPr lang="en-US" sz="1000" dirty="0" smtClean="0"/>
                        <a:t>Jim Szykman/USEPA</a:t>
                      </a:r>
                    </a:p>
                    <a:p>
                      <a:r>
                        <a:rPr lang="en-US" sz="1000" dirty="0" smtClean="0"/>
                        <a:t>Lihua Wang/UAH</a:t>
                      </a:r>
                    </a:p>
                    <a:p>
                      <a:endParaRPr lang="en-US" sz="1000" dirty="0"/>
                    </a:p>
                  </a:txBody>
                  <a:tcPr/>
                </a:tc>
                <a:tc>
                  <a:txBody>
                    <a:bodyPr/>
                    <a:lstStyle/>
                    <a:p>
                      <a:r>
                        <a:rPr lang="en-US" sz="1000" dirty="0" smtClean="0"/>
                        <a:t>Greg Carmichael/U. Iowa </a:t>
                      </a:r>
                    </a:p>
                    <a:p>
                      <a:r>
                        <a:rPr lang="en-US" sz="1000" dirty="0" smtClean="0"/>
                        <a:t>Greg Frost/NOAA/ESRL</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smtClean="0"/>
                        <a:t>Shobha</a:t>
                      </a:r>
                      <a:r>
                        <a:rPr lang="en-US" sz="1000" dirty="0" smtClean="0"/>
                        <a:t> </a:t>
                      </a:r>
                      <a:r>
                        <a:rPr lang="en-US" sz="1000" dirty="0" err="1" smtClean="0"/>
                        <a:t>Kondraguta</a:t>
                      </a:r>
                      <a:r>
                        <a:rPr lang="en-US" sz="1000" dirty="0" smtClean="0"/>
                        <a:t>/NOAA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smtClean="0"/>
                        <a:t>Ivanka</a:t>
                      </a:r>
                      <a:r>
                        <a:rPr lang="en-US" sz="1000" dirty="0" smtClean="0"/>
                        <a:t> </a:t>
                      </a:r>
                      <a:r>
                        <a:rPr lang="en-US" sz="1000" dirty="0" err="1" smtClean="0"/>
                        <a:t>Stajner</a:t>
                      </a:r>
                      <a:r>
                        <a:rPr lang="en-US" sz="1000" dirty="0" smtClean="0"/>
                        <a:t>/NOAA</a:t>
                      </a:r>
                    </a:p>
                    <a:p>
                      <a:r>
                        <a:rPr lang="en-US" sz="1000" dirty="0" smtClean="0"/>
                        <a:t>Jeff </a:t>
                      </a:r>
                      <a:r>
                        <a:rPr lang="en-US" sz="1000" dirty="0" err="1" smtClean="0"/>
                        <a:t>Vukovich</a:t>
                      </a:r>
                      <a:r>
                        <a:rPr lang="en-US" sz="1000" dirty="0" smtClean="0"/>
                        <a:t>/USEPA</a:t>
                      </a:r>
                      <a:endParaRPr lang="en-US" sz="1000" dirty="0"/>
                    </a:p>
                  </a:txBody>
                  <a:tcPr/>
                </a:tc>
              </a:tr>
            </a:tbl>
          </a:graphicData>
        </a:graphic>
      </p:graphicFrame>
    </p:spTree>
    <p:extLst>
      <p:ext uri="{BB962C8B-B14F-4D97-AF65-F5344CB8AC3E}">
        <p14:creationId xmlns:p14="http://schemas.microsoft.com/office/powerpoint/2010/main" val="3515607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006" y="304800"/>
            <a:ext cx="5972807" cy="466656"/>
          </a:xfrm>
        </p:spPr>
        <p:txBody>
          <a:bodyPr>
            <a:normAutofit fontScale="90000"/>
          </a:bodyPr>
          <a:lstStyle/>
          <a:p>
            <a:pPr lvl="0"/>
            <a:r>
              <a:rPr lang="en-US" altLang="en-US" sz="4000" b="1" u="sng" dirty="0">
                <a:solidFill>
                  <a:schemeClr val="bg1">
                    <a:lumMod val="85000"/>
                  </a:schemeClr>
                </a:solidFill>
                <a:latin typeface="Calibri" pitchFamily="34" charset="0"/>
                <a:ea typeface="Calibri" pitchFamily="34" charset="0"/>
                <a:cs typeface="Times New Roman" pitchFamily="18" charset="0"/>
              </a:rPr>
              <a:t>Workshop Goals</a:t>
            </a:r>
            <a:r>
              <a:rPr lang="en-US" altLang="en-US" sz="800" dirty="0">
                <a:solidFill>
                  <a:schemeClr val="tx1"/>
                </a:solidFill>
                <a:latin typeface="Arial" pitchFamily="34" charset="0"/>
                <a:cs typeface="Arial" pitchFamily="34" charset="0"/>
              </a:rPr>
              <a:t/>
            </a:r>
            <a:br>
              <a:rPr lang="en-US" altLang="en-US" sz="800" dirty="0">
                <a:solidFill>
                  <a:schemeClr val="tx1"/>
                </a:solidFill>
                <a:latin typeface="Arial" pitchFamily="34" charset="0"/>
                <a:cs typeface="Arial" pitchFamily="34" charset="0"/>
              </a:rPr>
            </a:br>
            <a:endParaRPr lang="en-US" dirty="0"/>
          </a:p>
        </p:txBody>
      </p:sp>
      <p:sp>
        <p:nvSpPr>
          <p:cNvPr id="3" name="Rectangle 2"/>
          <p:cNvSpPr>
            <a:spLocks noChangeArrowheads="1"/>
          </p:cNvSpPr>
          <p:nvPr/>
        </p:nvSpPr>
        <p:spPr bwMode="auto">
          <a:xfrm>
            <a:off x="-53340" y="1577861"/>
            <a:ext cx="4853940" cy="432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Provide common ground</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for air-quality practitioners to converge toward a system that will realize the benefits of TEMPO as soon as it is launched and operational.</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Commence a conversation</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between air-quality forecasters, users, and managers and the TEMPO data/product-provider community to proceed toward being able to:</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Use current systems (space-borne, surface networks, model/synthetic calculations) to </a:t>
            </a: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emulate</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future TEMPO capabilities.</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Define expected TEMPO product suite to air-quality forecasters, users, and managers and identify specific applications/operations for </a:t>
            </a: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evaluation</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Establish a </a:t>
            </a: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feedback loop</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for the TEMPO Science Team to understand and supply products that users need or want.</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Transition TEMPO</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products to users.</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endParaRPr lang="en-US" altLang="en-US" sz="1100" dirty="0">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Key elements to successful transition</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Shared interest</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to improve forecasts by infusing new technology and applying emerging research techniques</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Identify </a:t>
            </a: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common goals</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and objectives from strategic plans </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Advocacy</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for both the push and pull of technology from the office level to Senior Agency/Dept. Leaders and Managers</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Collocation</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of researchers and end users</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Knowledge of </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and/or </a:t>
            </a:r>
            <a:r>
              <a:rPr kumimoji="0" lang="en-US" alt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access</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to users’ Decision Support System</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828800"/>
            <a:ext cx="4191000" cy="31409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6096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Points of Contact:</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UAH: Mike Newchurch, </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hlinkClick r:id="rId3"/>
              </a:rPr>
              <a:t>Mike.Newchurch@uah.edu</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and Laurie Collins, </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hlinkClick r:id="rId4"/>
              </a:rPr>
              <a:t>Laurie.Collins@nsstc.uah.edu</a:t>
            </a:r>
            <a:endParaRPr kumimoji="0" lang="en-US" altLang="en-US"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MSFC: Brad Zavodsky, </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hlinkClick r:id="rId5"/>
              </a:rPr>
              <a:t>Brad.Zavodsky@nasa.gov</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and Sue Estes, </a:t>
            </a: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hlinkClick r:id="rId6"/>
              </a:rPr>
              <a:t>Sue.M.Estes@nasa.gov</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38482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p:cNvSpPr>
          <p:nvPr/>
        </p:nvSpPr>
        <p:spPr bwMode="auto">
          <a:xfrm>
            <a:off x="390440" y="5116184"/>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 typeface="Arial" charset="0"/>
              <a:buNone/>
            </a:pPr>
            <a:endParaRPr lang="en-US" sz="2800">
              <a:solidFill>
                <a:srgbClr val="404040"/>
              </a:solidFill>
            </a:endParaRPr>
          </a:p>
          <a:p>
            <a:pPr algn="ctr">
              <a:spcBef>
                <a:spcPct val="20000"/>
              </a:spcBef>
              <a:buFont typeface="Arial" charset="0"/>
              <a:buNone/>
            </a:pPr>
            <a:endParaRPr lang="en-US" sz="2800">
              <a:solidFill>
                <a:srgbClr val="404040"/>
              </a:solidFill>
            </a:endParaRPr>
          </a:p>
          <a:p>
            <a:pPr algn="ctr">
              <a:spcBef>
                <a:spcPct val="20000"/>
              </a:spcBef>
              <a:buFont typeface="Arial" charset="0"/>
              <a:buNone/>
            </a:pPr>
            <a:endParaRPr lang="en-US" sz="2800">
              <a:solidFill>
                <a:srgbClr val="404040"/>
              </a:solidFill>
            </a:endParaRPr>
          </a:p>
          <a:p>
            <a:pPr algn="ctr">
              <a:spcBef>
                <a:spcPct val="20000"/>
              </a:spcBef>
              <a:buFont typeface="Arial" charset="0"/>
              <a:buNone/>
            </a:pPr>
            <a:endParaRPr lang="en-US" sz="2800">
              <a:solidFill>
                <a:srgbClr val="404040"/>
              </a:solidFill>
            </a:endParaRPr>
          </a:p>
        </p:txBody>
      </p:sp>
      <p:sp>
        <p:nvSpPr>
          <p:cNvPr id="5" name="Rectangle 18"/>
          <p:cNvSpPr>
            <a:spLocks noChangeArrowheads="1"/>
          </p:cNvSpPr>
          <p:nvPr/>
        </p:nvSpPr>
        <p:spPr bwMode="auto">
          <a:xfrm>
            <a:off x="294468" y="228600"/>
            <a:ext cx="8609308" cy="533400"/>
          </a:xfrm>
          <a:prstGeom prst="rect">
            <a:avLst/>
          </a:prstGeom>
          <a:noFill/>
          <a:ln w="9525">
            <a:noFill/>
            <a:miter lim="800000"/>
            <a:headEnd/>
            <a:tailEnd/>
          </a:ln>
          <a:effectLst/>
        </p:spPr>
        <p:txBody>
          <a:bodyPr/>
          <a:lstStyle/>
          <a:p>
            <a:pPr marL="342900" indent="-342900" algn="ctr" eaLnBrk="0" hangingPunct="0">
              <a:lnSpc>
                <a:spcPct val="85000"/>
              </a:lnSpc>
              <a:buFont typeface="Arial" charset="0"/>
              <a:buNone/>
              <a:defRPr/>
            </a:pPr>
            <a:r>
              <a:rPr lang="en-US" sz="3200" dirty="0">
                <a:latin typeface="Candara" panose="020E0502030303020204" pitchFamily="34" charset="0"/>
                <a:cs typeface="Arial" panose="020B0604020202020204" pitchFamily="34" charset="0"/>
              </a:rPr>
              <a:t>Short-term Prediction </a:t>
            </a:r>
            <a:endParaRPr lang="en-US" sz="3200" dirty="0" smtClean="0">
              <a:latin typeface="Candara" panose="020E0502030303020204" pitchFamily="34" charset="0"/>
              <a:cs typeface="Arial" panose="020B0604020202020204" pitchFamily="34" charset="0"/>
            </a:endParaRPr>
          </a:p>
          <a:p>
            <a:pPr marL="342900" indent="-342900" algn="ctr" eaLnBrk="0" hangingPunct="0">
              <a:lnSpc>
                <a:spcPct val="85000"/>
              </a:lnSpc>
              <a:buFont typeface="Arial" charset="0"/>
              <a:buNone/>
              <a:defRPr/>
            </a:pPr>
            <a:r>
              <a:rPr lang="en-US" sz="3200" dirty="0" smtClean="0">
                <a:latin typeface="Candara" panose="020E0502030303020204" pitchFamily="34" charset="0"/>
                <a:cs typeface="Arial" panose="020B0604020202020204" pitchFamily="34" charset="0"/>
              </a:rPr>
              <a:t>Research </a:t>
            </a:r>
            <a:r>
              <a:rPr lang="en-US" sz="3200" dirty="0">
                <a:latin typeface="Candara" panose="020E0502030303020204" pitchFamily="34" charset="0"/>
                <a:cs typeface="Arial" panose="020B0604020202020204" pitchFamily="34" charset="0"/>
              </a:rPr>
              <a:t>and </a:t>
            </a:r>
            <a:r>
              <a:rPr lang="en-US" sz="3200" dirty="0" smtClean="0">
                <a:latin typeface="Candara" panose="020E0502030303020204" pitchFamily="34" charset="0"/>
                <a:cs typeface="Arial" panose="020B0604020202020204" pitchFamily="34" charset="0"/>
              </a:rPr>
              <a:t>Transition (</a:t>
            </a:r>
            <a:r>
              <a:rPr lang="en-US" sz="3200" dirty="0" err="1" smtClean="0">
                <a:latin typeface="Candara" panose="020E0502030303020204" pitchFamily="34" charset="0"/>
                <a:cs typeface="Arial" panose="020B0604020202020204" pitchFamily="34" charset="0"/>
              </a:rPr>
              <a:t>SPoRT</a:t>
            </a:r>
            <a:r>
              <a:rPr lang="en-US" sz="3200" dirty="0" smtClean="0">
                <a:latin typeface="Candara" panose="020E0502030303020204" pitchFamily="34" charset="0"/>
                <a:cs typeface="Arial" panose="020B0604020202020204" pitchFamily="34" charset="0"/>
              </a:rPr>
              <a:t>) Center</a:t>
            </a:r>
            <a:endParaRPr lang="en-US" sz="3200" dirty="0">
              <a:latin typeface="Candara" panose="020E0502030303020204" pitchFamily="34" charset="0"/>
              <a:cs typeface="Arial" panose="020B0604020202020204" pitchFamily="34" charset="0"/>
            </a:endParaRPr>
          </a:p>
        </p:txBody>
      </p:sp>
      <p:sp>
        <p:nvSpPr>
          <p:cNvPr id="6" name="Rounded Rectangle 5"/>
          <p:cNvSpPr/>
          <p:nvPr/>
        </p:nvSpPr>
        <p:spPr bwMode="auto">
          <a:xfrm>
            <a:off x="360362" y="1239915"/>
            <a:ext cx="8194675" cy="4723815"/>
          </a:xfrm>
          <a:prstGeom prst="roundRect">
            <a:avLst/>
          </a:prstGeom>
          <a:solidFill>
            <a:schemeClr val="bg2">
              <a:lumMod val="40000"/>
              <a:lumOff val="60000"/>
            </a:schemeClr>
          </a:solidFill>
          <a:ln>
            <a:solidFill>
              <a:schemeClr val="tx1">
                <a:lumMod val="65000"/>
                <a:lumOff val="35000"/>
              </a:schemeClr>
            </a:solidFill>
          </a:ln>
          <a:effectLst>
            <a:outerShdw blurRad="1270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latin typeface="Candara" pitchFamily="34" charset="0"/>
            </a:endParaRPr>
          </a:p>
        </p:txBody>
      </p:sp>
      <p:sp>
        <p:nvSpPr>
          <p:cNvPr id="7" name="Text Box 5"/>
          <p:cNvSpPr txBox="1">
            <a:spLocks noChangeArrowheads="1"/>
          </p:cNvSpPr>
          <p:nvPr/>
        </p:nvSpPr>
        <p:spPr bwMode="auto">
          <a:xfrm>
            <a:off x="554536" y="1397442"/>
            <a:ext cx="7934774" cy="4251933"/>
          </a:xfrm>
          <a:prstGeom prst="rect">
            <a:avLst/>
          </a:prstGeom>
          <a:noFill/>
          <a:ln>
            <a:noFill/>
          </a:ln>
          <a:effectLst/>
          <a:extLst/>
        </p:spPr>
        <p:txBody>
          <a:bodyPr wrap="square">
            <a:spAutoFit/>
          </a:bodyPr>
          <a:lstStyle>
            <a:lvl1pPr eaLnBrk="0" hangingPunct="0">
              <a:tabLst>
                <a:tab pos="687388" algn="l"/>
              </a:tabLst>
              <a:defRPr>
                <a:solidFill>
                  <a:schemeClr val="tx1"/>
                </a:solidFill>
                <a:latin typeface="Arial" charset="0"/>
                <a:cs typeface="Arial" charset="0"/>
              </a:defRPr>
            </a:lvl1pPr>
            <a:lvl2pPr marL="509588" indent="-277813" eaLnBrk="0" hangingPunct="0">
              <a:tabLst>
                <a:tab pos="687388" algn="l"/>
              </a:tabLst>
              <a:defRPr>
                <a:solidFill>
                  <a:schemeClr val="tx1"/>
                </a:solidFill>
                <a:latin typeface="Arial" charset="0"/>
                <a:cs typeface="Arial" charset="0"/>
              </a:defRPr>
            </a:lvl2pPr>
            <a:lvl3pPr marL="1143000" indent="-228600" eaLnBrk="0" hangingPunct="0">
              <a:tabLst>
                <a:tab pos="687388" algn="l"/>
              </a:tabLst>
              <a:defRPr>
                <a:solidFill>
                  <a:schemeClr val="tx1"/>
                </a:solidFill>
                <a:latin typeface="Arial" charset="0"/>
                <a:cs typeface="Arial" charset="0"/>
              </a:defRPr>
            </a:lvl3pPr>
            <a:lvl4pPr marL="1600200" indent="-228600" eaLnBrk="0" hangingPunct="0">
              <a:tabLst>
                <a:tab pos="687388" algn="l"/>
              </a:tabLst>
              <a:defRPr>
                <a:solidFill>
                  <a:schemeClr val="tx1"/>
                </a:solidFill>
                <a:latin typeface="Arial" charset="0"/>
                <a:cs typeface="Arial" charset="0"/>
              </a:defRPr>
            </a:lvl4pPr>
            <a:lvl5pPr marL="2057400" indent="-228600" eaLnBrk="0" hangingPunct="0">
              <a:tabLst>
                <a:tab pos="6873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6873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6873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6873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687388" algn="l"/>
              </a:tabLst>
              <a:defRPr>
                <a:solidFill>
                  <a:schemeClr val="tx1"/>
                </a:solidFill>
                <a:latin typeface="Arial" charset="0"/>
                <a:cs typeface="Arial" charset="0"/>
              </a:defRPr>
            </a:lvl9pPr>
          </a:lstStyle>
          <a:p>
            <a:pPr eaLnBrk="1" hangingPunct="1">
              <a:lnSpc>
                <a:spcPct val="85000"/>
              </a:lnSpc>
              <a:spcAft>
                <a:spcPts val="600"/>
              </a:spcAft>
            </a:pPr>
            <a:r>
              <a:rPr lang="en-US" b="1" u="sng" dirty="0" smtClean="0">
                <a:latin typeface="Candara" panose="020E0502030303020204" pitchFamily="34" charset="0"/>
                <a:cs typeface="Tahoma" pitchFamily="34" charset="0"/>
              </a:rPr>
              <a:t>Mission:  </a:t>
            </a:r>
          </a:p>
          <a:p>
            <a:pPr eaLnBrk="1" hangingPunct="1">
              <a:lnSpc>
                <a:spcPct val="85000"/>
              </a:lnSpc>
              <a:spcAft>
                <a:spcPts val="600"/>
              </a:spcAft>
            </a:pPr>
            <a:r>
              <a:rPr lang="en-US" dirty="0" smtClean="0">
                <a:latin typeface="Candara" panose="020E0502030303020204" pitchFamily="34" charset="0"/>
                <a:cs typeface="Tahoma" pitchFamily="34" charset="0"/>
              </a:rPr>
              <a:t>Transition </a:t>
            </a:r>
            <a:r>
              <a:rPr lang="en-US" u="sng" dirty="0">
                <a:latin typeface="Candara" panose="020E0502030303020204" pitchFamily="34" charset="0"/>
                <a:cs typeface="Tahoma" pitchFamily="34" charset="0"/>
              </a:rPr>
              <a:t>unique</a:t>
            </a:r>
            <a:r>
              <a:rPr lang="en-US" dirty="0">
                <a:latin typeface="Candara" panose="020E0502030303020204" pitchFamily="34" charset="0"/>
                <a:cs typeface="Tahoma" pitchFamily="34" charset="0"/>
              </a:rPr>
              <a:t> NASA </a:t>
            </a:r>
            <a:r>
              <a:rPr lang="en-US" dirty="0" smtClean="0">
                <a:latin typeface="Candara" panose="020E0502030303020204" pitchFamily="34" charset="0"/>
                <a:cs typeface="Tahoma" pitchFamily="34" charset="0"/>
              </a:rPr>
              <a:t>observations </a:t>
            </a:r>
            <a:r>
              <a:rPr lang="en-US" dirty="0">
                <a:latin typeface="Candara" panose="020E0502030303020204" pitchFamily="34" charset="0"/>
                <a:cs typeface="Tahoma" pitchFamily="34" charset="0"/>
              </a:rPr>
              <a:t>and research capabilities to the operational </a:t>
            </a:r>
            <a:r>
              <a:rPr lang="en-US" dirty="0" smtClean="0">
                <a:latin typeface="Candara" panose="020E0502030303020204" pitchFamily="34" charset="0"/>
                <a:cs typeface="Tahoma" pitchFamily="34" charset="0"/>
              </a:rPr>
              <a:t>community </a:t>
            </a:r>
            <a:r>
              <a:rPr lang="en-US" dirty="0">
                <a:latin typeface="Candara" panose="020E0502030303020204" pitchFamily="34" charset="0"/>
                <a:cs typeface="Tahoma" pitchFamily="34" charset="0"/>
              </a:rPr>
              <a:t>to improve </a:t>
            </a:r>
            <a:r>
              <a:rPr lang="en-US" dirty="0" smtClean="0">
                <a:latin typeface="Candara" panose="020E0502030303020204" pitchFamily="34" charset="0"/>
                <a:cs typeface="Tahoma" pitchFamily="34" charset="0"/>
              </a:rPr>
              <a:t>decision support for regional </a:t>
            </a:r>
            <a:r>
              <a:rPr lang="en-US" dirty="0">
                <a:latin typeface="Candara" panose="020E0502030303020204" pitchFamily="34" charset="0"/>
                <a:cs typeface="Tahoma" pitchFamily="34" charset="0"/>
              </a:rPr>
              <a:t>and local </a:t>
            </a:r>
            <a:r>
              <a:rPr lang="en-US" dirty="0" smtClean="0">
                <a:latin typeface="Candara" panose="020E0502030303020204" pitchFamily="34" charset="0"/>
                <a:cs typeface="Tahoma" pitchFamily="34" charset="0"/>
              </a:rPr>
              <a:t>scale</a:t>
            </a:r>
            <a:r>
              <a:rPr lang="en-US" dirty="0">
                <a:latin typeface="Candara" panose="020E0502030303020204" pitchFamily="34" charset="0"/>
                <a:cs typeface="Tahoma" pitchFamily="34" charset="0"/>
              </a:rPr>
              <a:t> </a:t>
            </a:r>
            <a:r>
              <a:rPr lang="en-US" dirty="0" smtClean="0">
                <a:latin typeface="Candara" panose="020E0502030303020204" pitchFamily="34" charset="0"/>
                <a:cs typeface="Tahoma" pitchFamily="34" charset="0"/>
              </a:rPr>
              <a:t>challenges.</a:t>
            </a:r>
            <a:endParaRPr lang="en-US" dirty="0">
              <a:latin typeface="Candara" panose="020E0502030303020204" pitchFamily="34" charset="0"/>
            </a:endParaRPr>
          </a:p>
          <a:p>
            <a:pPr eaLnBrk="1" hangingPunct="1"/>
            <a:endParaRPr lang="en-US" b="1" u="sng" dirty="0" smtClean="0">
              <a:latin typeface="Candara" panose="020E0502030303020204" pitchFamily="34" charset="0"/>
            </a:endParaRPr>
          </a:p>
          <a:p>
            <a:pPr eaLnBrk="1" hangingPunct="1"/>
            <a:r>
              <a:rPr lang="en-US" b="1" u="sng" dirty="0" smtClean="0">
                <a:latin typeface="Candara" panose="020E0502030303020204" pitchFamily="34" charset="0"/>
              </a:rPr>
              <a:t>Benefits:</a:t>
            </a:r>
            <a:endParaRPr lang="en-US" b="1" u="sng" dirty="0">
              <a:latin typeface="Candara" panose="020E0502030303020204" pitchFamily="34" charset="0"/>
            </a:endParaRPr>
          </a:p>
          <a:p>
            <a:pPr eaLnBrk="1" hangingPunct="1"/>
            <a:r>
              <a:rPr lang="en-US" dirty="0">
                <a:latin typeface="Candara" panose="020E0502030303020204" pitchFamily="34" charset="0"/>
              </a:rPr>
              <a:t>D</a:t>
            </a:r>
            <a:r>
              <a:rPr lang="en-US" dirty="0" smtClean="0">
                <a:latin typeface="Candara" panose="020E0502030303020204" pitchFamily="34" charset="0"/>
              </a:rPr>
              <a:t>emonstrate utility of NASA climate sensors for real-time applications to benefit society</a:t>
            </a:r>
          </a:p>
          <a:p>
            <a:pPr eaLnBrk="1" hangingPunct="1">
              <a:lnSpc>
                <a:spcPct val="85000"/>
              </a:lnSpc>
              <a:spcAft>
                <a:spcPts val="600"/>
              </a:spcAft>
            </a:pPr>
            <a:endParaRPr lang="en-US" b="1" u="sng" dirty="0" smtClean="0">
              <a:latin typeface="Candara" panose="020E0502030303020204" pitchFamily="34" charset="0"/>
              <a:cs typeface="Tahoma" pitchFamily="34" charset="0"/>
            </a:endParaRPr>
          </a:p>
          <a:p>
            <a:pPr eaLnBrk="1" hangingPunct="1">
              <a:lnSpc>
                <a:spcPct val="85000"/>
              </a:lnSpc>
              <a:spcAft>
                <a:spcPts val="600"/>
              </a:spcAft>
            </a:pPr>
            <a:r>
              <a:rPr lang="en-US" b="1" u="sng" dirty="0" smtClean="0">
                <a:latin typeface="Candara" panose="020E0502030303020204" pitchFamily="34" charset="0"/>
                <a:cs typeface="Tahoma" pitchFamily="34" charset="0"/>
              </a:rPr>
              <a:t>SPoRT has transitioned 40+ products to operational forecasters since 2002</a:t>
            </a:r>
          </a:p>
          <a:p>
            <a:pPr marL="114300" indent="-114300" eaLnBrk="1" hangingPunct="1">
              <a:lnSpc>
                <a:spcPct val="85000"/>
              </a:lnSpc>
              <a:spcAft>
                <a:spcPts val="600"/>
              </a:spcAft>
              <a:buFont typeface="Arial" panose="020B0604020202020204" pitchFamily="34" charset="0"/>
              <a:buChar char="•"/>
            </a:pPr>
            <a:r>
              <a:rPr lang="en-US" dirty="0" smtClean="0">
                <a:latin typeface="Candara" panose="020E0502030303020204" pitchFamily="34" charset="0"/>
                <a:cs typeface="Tahoma" pitchFamily="34" charset="0"/>
              </a:rPr>
              <a:t>Total O</a:t>
            </a:r>
            <a:r>
              <a:rPr lang="en-US" baseline="-25000" dirty="0" smtClean="0">
                <a:latin typeface="Candara" panose="020E0502030303020204" pitchFamily="34" charset="0"/>
                <a:cs typeface="Tahoma" pitchFamily="34" charset="0"/>
              </a:rPr>
              <a:t>3</a:t>
            </a:r>
            <a:r>
              <a:rPr lang="en-US" dirty="0" smtClean="0">
                <a:latin typeface="Candara" panose="020E0502030303020204" pitchFamily="34" charset="0"/>
                <a:cs typeface="Tahoma" pitchFamily="34" charset="0"/>
              </a:rPr>
              <a:t> products for identifying stratospheric air                                                           </a:t>
            </a:r>
            <a:r>
              <a:rPr lang="en-US" dirty="0" err="1" smtClean="0">
                <a:latin typeface="Candara" panose="020E0502030303020204" pitchFamily="34" charset="0"/>
                <a:cs typeface="Tahoma" pitchFamily="34" charset="0"/>
              </a:rPr>
              <a:t>intrustion</a:t>
            </a:r>
            <a:r>
              <a:rPr lang="en-US" dirty="0" smtClean="0">
                <a:latin typeface="Candara" panose="020E0502030303020204" pitchFamily="34" charset="0"/>
                <a:cs typeface="Tahoma" pitchFamily="34" charset="0"/>
              </a:rPr>
              <a:t> that can lead to elevated background levels </a:t>
            </a:r>
          </a:p>
          <a:p>
            <a:pPr marL="114300" indent="-114300" eaLnBrk="1" hangingPunct="1">
              <a:lnSpc>
                <a:spcPct val="85000"/>
              </a:lnSpc>
              <a:spcAft>
                <a:spcPts val="600"/>
              </a:spcAft>
              <a:buFont typeface="Arial" panose="020B0604020202020204" pitchFamily="34" charset="0"/>
              <a:buChar char="•"/>
            </a:pPr>
            <a:r>
              <a:rPr lang="en-US" dirty="0" smtClean="0">
                <a:latin typeface="Candara" panose="020E0502030303020204" pitchFamily="34" charset="0"/>
                <a:cs typeface="Tahoma" pitchFamily="34" charset="0"/>
              </a:rPr>
              <a:t>Composite AOD product that blends GEO and LEO                                                             satellite data into a near-global real-time product</a:t>
            </a:r>
          </a:p>
          <a:p>
            <a:pPr marL="114300" indent="-114300" eaLnBrk="1" hangingPunct="1">
              <a:lnSpc>
                <a:spcPct val="85000"/>
              </a:lnSpc>
              <a:spcAft>
                <a:spcPts val="600"/>
              </a:spcAft>
              <a:buFont typeface="Arial" panose="020B0604020202020204" pitchFamily="34" charset="0"/>
              <a:buChar char="•"/>
            </a:pPr>
            <a:r>
              <a:rPr lang="en-US" dirty="0" smtClean="0">
                <a:latin typeface="Candara" panose="020E0502030303020204" pitchFamily="34" charset="0"/>
                <a:cs typeface="Tahoma" pitchFamily="34" charset="0"/>
              </a:rPr>
              <a:t>Multispectral imagery (i.e., RGBs) used to detect dust</a:t>
            </a:r>
          </a:p>
        </p:txBody>
      </p:sp>
      <p:pic>
        <p:nvPicPr>
          <p:cNvPr id="8" name="Picture 12" descr="S:\5yr Celebration\5yr celebrtion photos\DJH_3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585" y="4405745"/>
            <a:ext cx="2128578" cy="1295400"/>
          </a:xfrm>
          <a:prstGeom prst="rect">
            <a:avLst/>
          </a:prstGeom>
          <a:noFill/>
          <a:ln w="38100">
            <a:solidFill>
              <a:schemeClr val="tx1"/>
            </a:solidFill>
            <a:miter lim="800000"/>
            <a:headEnd/>
            <a:tailEnd/>
          </a:ln>
          <a:effectLst>
            <a:reflection blurRad="6350" stA="52000" endA="300" endPos="35000" dir="5400000" sy="-100000" algn="bl" rotWithShape="0"/>
          </a:effectLst>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86166" y="6126163"/>
            <a:ext cx="8371668" cy="713232"/>
            <a:chOff x="0" y="6144768"/>
            <a:chExt cx="8371668" cy="713232"/>
          </a:xfrm>
        </p:grpSpPr>
        <p:grpSp>
          <p:nvGrpSpPr>
            <p:cNvPr id="10" name="Group 9"/>
            <p:cNvGrpSpPr/>
            <p:nvPr/>
          </p:nvGrpSpPr>
          <p:grpSpPr>
            <a:xfrm>
              <a:off x="2286000" y="6451428"/>
              <a:ext cx="5120640" cy="179832"/>
              <a:chOff x="2286000" y="6451428"/>
              <a:chExt cx="5120640" cy="179832"/>
            </a:xfrm>
          </p:grpSpPr>
          <p:sp>
            <p:nvSpPr>
              <p:cNvPr id="13" name="Line 13"/>
              <p:cNvSpPr>
                <a:spLocks noChangeShapeType="1"/>
              </p:cNvSpPr>
              <p:nvPr/>
            </p:nvSpPr>
            <p:spPr bwMode="auto">
              <a:xfrm>
                <a:off x="2468880" y="6451428"/>
                <a:ext cx="4937760" cy="0"/>
              </a:xfrm>
              <a:prstGeom prst="line">
                <a:avLst/>
              </a:prstGeom>
              <a:noFill/>
              <a:ln w="38100">
                <a:solidFill>
                  <a:srgbClr val="CC0000"/>
                </a:solidFill>
                <a:round/>
                <a:headEnd/>
                <a:tailEnd/>
              </a:ln>
            </p:spPr>
            <p:txBody>
              <a:bodyPr/>
              <a:lstStyle/>
              <a:p>
                <a:endParaRPr lang="en-US"/>
              </a:p>
            </p:txBody>
          </p:sp>
          <p:sp>
            <p:nvSpPr>
              <p:cNvPr id="14" name="Line 14"/>
              <p:cNvSpPr>
                <a:spLocks noChangeShapeType="1"/>
              </p:cNvSpPr>
              <p:nvPr/>
            </p:nvSpPr>
            <p:spPr bwMode="auto">
              <a:xfrm>
                <a:off x="2374523" y="6542868"/>
                <a:ext cx="4937760" cy="0"/>
              </a:xfrm>
              <a:prstGeom prst="line">
                <a:avLst/>
              </a:prstGeom>
              <a:noFill/>
              <a:ln w="38100">
                <a:solidFill>
                  <a:srgbClr val="CC0000"/>
                </a:solidFill>
                <a:round/>
                <a:headEnd/>
                <a:tailEnd/>
              </a:ln>
            </p:spPr>
            <p:txBody>
              <a:bodyPr/>
              <a:lstStyle/>
              <a:p>
                <a:endParaRPr lang="en-US"/>
              </a:p>
            </p:txBody>
          </p:sp>
          <p:sp>
            <p:nvSpPr>
              <p:cNvPr id="15" name="Line 15"/>
              <p:cNvSpPr>
                <a:spLocks noChangeShapeType="1"/>
              </p:cNvSpPr>
              <p:nvPr/>
            </p:nvSpPr>
            <p:spPr bwMode="auto">
              <a:xfrm>
                <a:off x="2286000" y="6631260"/>
                <a:ext cx="4937760" cy="0"/>
              </a:xfrm>
              <a:prstGeom prst="line">
                <a:avLst/>
              </a:prstGeom>
              <a:noFill/>
              <a:ln w="38100">
                <a:solidFill>
                  <a:srgbClr val="CC0000"/>
                </a:solidFill>
                <a:round/>
                <a:headEnd/>
                <a:tailEnd/>
              </a:ln>
            </p:spPr>
            <p:txBody>
              <a:bodyPr/>
              <a:lstStyle/>
              <a:p>
                <a:endParaRPr lang="en-US"/>
              </a:p>
            </p:txBody>
          </p:sp>
        </p:grpSp>
        <p:pic>
          <p:nvPicPr>
            <p:cNvPr id="11" name="Picture 10" descr="sport_redblue_lg_trans.gif"/>
            <p:cNvPicPr>
              <a:picLocks/>
            </p:cNvPicPr>
            <p:nvPr/>
          </p:nvPicPr>
          <p:blipFill>
            <a:blip r:embed="rId3" cstate="print"/>
            <a:stretch>
              <a:fillRect/>
            </a:stretch>
          </p:blipFill>
          <p:spPr>
            <a:xfrm>
              <a:off x="0" y="6208776"/>
              <a:ext cx="2286000" cy="649224"/>
            </a:xfrm>
            <a:prstGeom prst="rect">
              <a:avLst/>
            </a:prstGeom>
          </p:spPr>
        </p:pic>
        <p:pic>
          <p:nvPicPr>
            <p:cNvPr id="12" name="Picture 11" descr="NASA_Lg.PNG"/>
            <p:cNvPicPr>
              <a:picLocks/>
            </p:cNvPicPr>
            <p:nvPr/>
          </p:nvPicPr>
          <p:blipFill>
            <a:blip r:embed="rId4" cstate="print"/>
            <a:stretch>
              <a:fillRect/>
            </a:stretch>
          </p:blipFill>
          <p:spPr>
            <a:xfrm>
              <a:off x="7512132" y="6144768"/>
              <a:ext cx="859536" cy="713232"/>
            </a:xfrm>
            <a:prstGeom prst="rect">
              <a:avLst/>
            </a:prstGeom>
          </p:spPr>
        </p:pic>
      </p:grpSp>
    </p:spTree>
    <p:extLst>
      <p:ext uri="{BB962C8B-B14F-4D97-AF65-F5344CB8AC3E}">
        <p14:creationId xmlns:p14="http://schemas.microsoft.com/office/powerpoint/2010/main" val="1546531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0" y="182790"/>
            <a:ext cx="7886700" cy="7030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latin typeface="Candara" panose="020E0502030303020204" pitchFamily="34" charset="0"/>
              </a:rPr>
              <a:t>SPoRT R2O/O2R Paradigm</a:t>
            </a:r>
            <a:endParaRPr lang="en-US" sz="3200" b="1" dirty="0">
              <a:latin typeface="Candara" panose="020E0502030303020204" pitchFamily="34" charset="0"/>
            </a:endParaRPr>
          </a:p>
        </p:txBody>
      </p:sp>
      <p:pic>
        <p:nvPicPr>
          <p:cNvPr id="33" name="Picture 32"/>
          <p:cNvPicPr>
            <a:picLocks noChangeAspect="1"/>
          </p:cNvPicPr>
          <p:nvPr/>
        </p:nvPicPr>
        <p:blipFill>
          <a:blip r:embed="rId2"/>
          <a:stretch>
            <a:fillRect/>
          </a:stretch>
        </p:blipFill>
        <p:spPr>
          <a:xfrm>
            <a:off x="4695102" y="1164445"/>
            <a:ext cx="4285036" cy="4895831"/>
          </a:xfrm>
          <a:prstGeom prst="rect">
            <a:avLst/>
          </a:prstGeom>
        </p:spPr>
      </p:pic>
      <p:sp>
        <p:nvSpPr>
          <p:cNvPr id="13" name="Text Box 5"/>
          <p:cNvSpPr txBox="1">
            <a:spLocks noChangeArrowheads="1"/>
          </p:cNvSpPr>
          <p:nvPr/>
        </p:nvSpPr>
        <p:spPr bwMode="auto">
          <a:xfrm>
            <a:off x="156161" y="1427093"/>
            <a:ext cx="4538941" cy="4185761"/>
          </a:xfrm>
          <a:prstGeom prst="rect">
            <a:avLst/>
          </a:prstGeom>
          <a:noFill/>
          <a:ln>
            <a:noFill/>
          </a:ln>
          <a:extLst/>
        </p:spPr>
        <p:txBody>
          <a:bodyPr wrap="square">
            <a:spAutoFit/>
          </a:bodyPr>
          <a:lstStyle>
            <a:lvl1pPr eaLnBrk="0" hangingPunct="0">
              <a:tabLst>
                <a:tab pos="687388" algn="l"/>
              </a:tabLst>
              <a:defRPr>
                <a:solidFill>
                  <a:schemeClr val="tx1"/>
                </a:solidFill>
                <a:latin typeface="Arial" charset="0"/>
                <a:cs typeface="Arial" charset="0"/>
              </a:defRPr>
            </a:lvl1pPr>
            <a:lvl2pPr marL="509588" indent="-277813" eaLnBrk="0" hangingPunct="0">
              <a:tabLst>
                <a:tab pos="687388" algn="l"/>
              </a:tabLst>
              <a:defRPr>
                <a:solidFill>
                  <a:schemeClr val="tx1"/>
                </a:solidFill>
                <a:latin typeface="Arial" charset="0"/>
                <a:cs typeface="Arial" charset="0"/>
              </a:defRPr>
            </a:lvl2pPr>
            <a:lvl3pPr marL="1143000" indent="-228600" eaLnBrk="0" hangingPunct="0">
              <a:tabLst>
                <a:tab pos="687388" algn="l"/>
              </a:tabLst>
              <a:defRPr>
                <a:solidFill>
                  <a:schemeClr val="tx1"/>
                </a:solidFill>
                <a:latin typeface="Arial" charset="0"/>
                <a:cs typeface="Arial" charset="0"/>
              </a:defRPr>
            </a:lvl3pPr>
            <a:lvl4pPr marL="1600200" indent="-228600" eaLnBrk="0" hangingPunct="0">
              <a:tabLst>
                <a:tab pos="687388" algn="l"/>
              </a:tabLst>
              <a:defRPr>
                <a:solidFill>
                  <a:schemeClr val="tx1"/>
                </a:solidFill>
                <a:latin typeface="Arial" charset="0"/>
                <a:cs typeface="Arial" charset="0"/>
              </a:defRPr>
            </a:lvl4pPr>
            <a:lvl5pPr marL="2057400" indent="-228600" eaLnBrk="0" hangingPunct="0">
              <a:tabLst>
                <a:tab pos="6873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6873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6873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6873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687388" algn="l"/>
              </a:tabLst>
              <a:defRPr>
                <a:solidFill>
                  <a:schemeClr val="tx1"/>
                </a:solidFill>
                <a:latin typeface="Arial" charset="0"/>
                <a:cs typeface="Arial" charset="0"/>
              </a:defRPr>
            </a:lvl9pPr>
          </a:lstStyle>
          <a:p>
            <a:pPr eaLnBrk="1" hangingPunct="1">
              <a:lnSpc>
                <a:spcPct val="85000"/>
              </a:lnSpc>
              <a:spcAft>
                <a:spcPts val="600"/>
              </a:spcAft>
            </a:pPr>
            <a:r>
              <a:rPr lang="en-US" b="1" dirty="0" smtClean="0">
                <a:latin typeface="Candara" pitchFamily="34" charset="0"/>
                <a:cs typeface="Tahoma" pitchFamily="34" charset="0"/>
              </a:rPr>
              <a:t>Bridge the “Valley of Death”</a:t>
            </a:r>
          </a:p>
          <a:p>
            <a:pPr eaLnBrk="1" hangingPunct="1">
              <a:lnSpc>
                <a:spcPct val="85000"/>
              </a:lnSpc>
              <a:spcAft>
                <a:spcPts val="600"/>
              </a:spcAft>
            </a:pPr>
            <a:r>
              <a:rPr lang="en-US" b="1" dirty="0" smtClean="0">
                <a:latin typeface="Candara" pitchFamily="34" charset="0"/>
                <a:cs typeface="Tahoma" pitchFamily="34" charset="0"/>
              </a:rPr>
              <a:t>Can’t just “throw data over the fence”</a:t>
            </a:r>
          </a:p>
          <a:p>
            <a:pPr marL="517525" lvl="1" indent="-285750" eaLnBrk="1" hangingPunct="1">
              <a:lnSpc>
                <a:spcPct val="85000"/>
              </a:lnSpc>
              <a:spcAft>
                <a:spcPts val="600"/>
              </a:spcAft>
              <a:buFont typeface="Courier New" panose="02070309020205020404" pitchFamily="49" charset="0"/>
              <a:buChar char="o"/>
            </a:pPr>
            <a:r>
              <a:rPr lang="en-US" sz="1600" dirty="0" smtClean="0">
                <a:latin typeface="Candara" pitchFamily="34" charset="0"/>
                <a:cs typeface="Tahoma" pitchFamily="34" charset="0"/>
              </a:rPr>
              <a:t>maintain interactive partnerships with help of specific advocates</a:t>
            </a:r>
          </a:p>
          <a:p>
            <a:pPr marL="517525" lvl="1" indent="-285750" eaLnBrk="1" hangingPunct="1">
              <a:lnSpc>
                <a:spcPct val="85000"/>
              </a:lnSpc>
              <a:spcAft>
                <a:spcPts val="600"/>
              </a:spcAft>
              <a:buFont typeface="Courier New" panose="02070309020205020404" pitchFamily="49" charset="0"/>
              <a:buChar char="o"/>
            </a:pPr>
            <a:r>
              <a:rPr lang="en-US" sz="1600" dirty="0" smtClean="0">
                <a:latin typeface="Candara" pitchFamily="34" charset="0"/>
                <a:cs typeface="Tahoma" pitchFamily="34" charset="0"/>
              </a:rPr>
              <a:t>integrate into user decision support tools</a:t>
            </a:r>
            <a:endParaRPr lang="en-US" sz="1600" dirty="0">
              <a:latin typeface="Candara" pitchFamily="34" charset="0"/>
              <a:cs typeface="Tahoma" pitchFamily="34" charset="0"/>
            </a:endParaRPr>
          </a:p>
          <a:p>
            <a:pPr marL="517525" lvl="1" indent="-285750" eaLnBrk="1" hangingPunct="1">
              <a:lnSpc>
                <a:spcPct val="85000"/>
              </a:lnSpc>
              <a:spcAft>
                <a:spcPts val="600"/>
              </a:spcAft>
              <a:buFont typeface="Courier New" panose="02070309020205020404" pitchFamily="49" charset="0"/>
              <a:buChar char="o"/>
            </a:pPr>
            <a:r>
              <a:rPr lang="en-US" sz="1600" dirty="0" smtClean="0">
                <a:latin typeface="Candara" pitchFamily="34" charset="0"/>
                <a:cs typeface="Tahoma" pitchFamily="34" charset="0"/>
              </a:rPr>
              <a:t>Create product training</a:t>
            </a:r>
          </a:p>
          <a:p>
            <a:pPr marL="517525" lvl="1" indent="-285750" eaLnBrk="1" hangingPunct="1">
              <a:lnSpc>
                <a:spcPct val="85000"/>
              </a:lnSpc>
              <a:spcAft>
                <a:spcPts val="600"/>
              </a:spcAft>
              <a:buFont typeface="Courier New" panose="02070309020205020404" pitchFamily="49" charset="0"/>
              <a:buChar char="o"/>
            </a:pPr>
            <a:r>
              <a:rPr lang="en-US" sz="1600" dirty="0" smtClean="0">
                <a:latin typeface="Candara" pitchFamily="34" charset="0"/>
                <a:cs typeface="Tahoma" pitchFamily="34" charset="0"/>
              </a:rPr>
              <a:t>Perform targeted product assessments</a:t>
            </a:r>
            <a:endParaRPr lang="en-US" sz="1600" dirty="0">
              <a:latin typeface="Candara" pitchFamily="34" charset="0"/>
              <a:cs typeface="Tahoma" pitchFamily="34" charset="0"/>
            </a:endParaRPr>
          </a:p>
          <a:p>
            <a:pPr eaLnBrk="1" hangingPunct="1">
              <a:lnSpc>
                <a:spcPct val="85000"/>
              </a:lnSpc>
              <a:spcBef>
                <a:spcPts val="600"/>
              </a:spcBef>
              <a:spcAft>
                <a:spcPts val="0"/>
              </a:spcAft>
            </a:pPr>
            <a:r>
              <a:rPr lang="en-US" b="1" dirty="0" smtClean="0">
                <a:latin typeface="Candara" pitchFamily="34" charset="0"/>
                <a:cs typeface="Tahoma" pitchFamily="34" charset="0"/>
              </a:rPr>
              <a:t>Use experimental datasets and proxies in advance of operational use to demonstrate utility and impact</a:t>
            </a:r>
          </a:p>
          <a:p>
            <a:pPr eaLnBrk="1" hangingPunct="1">
              <a:lnSpc>
                <a:spcPct val="85000"/>
              </a:lnSpc>
              <a:spcBef>
                <a:spcPts val="600"/>
              </a:spcBef>
              <a:spcAft>
                <a:spcPts val="0"/>
              </a:spcAft>
            </a:pPr>
            <a:r>
              <a:rPr lang="en-US" b="1" dirty="0" smtClean="0">
                <a:latin typeface="Candara" pitchFamily="34" charset="0"/>
                <a:cs typeface="Tahoma" pitchFamily="34" charset="0"/>
              </a:rPr>
              <a:t>Concept has used to successfully transition a variety of satellite datasets to operational users for more than 10 years</a:t>
            </a:r>
          </a:p>
          <a:p>
            <a:pPr eaLnBrk="1" hangingPunct="1">
              <a:lnSpc>
                <a:spcPct val="85000"/>
              </a:lnSpc>
              <a:spcBef>
                <a:spcPts val="600"/>
              </a:spcBef>
              <a:spcAft>
                <a:spcPts val="0"/>
              </a:spcAft>
            </a:pPr>
            <a:r>
              <a:rPr lang="en-US" b="1" dirty="0" smtClean="0">
                <a:latin typeface="Candara" pitchFamily="34" charset="0"/>
                <a:cs typeface="Tahoma" pitchFamily="34" charset="0"/>
              </a:rPr>
              <a:t>Other groups in the community have adopted this paradigm</a:t>
            </a:r>
            <a:endParaRPr lang="en-US" b="1" u="sng" dirty="0">
              <a:latin typeface="Candara" pitchFamily="34" charset="0"/>
              <a:cs typeface="Tahoma" pitchFamily="34" charset="0"/>
            </a:endParaRPr>
          </a:p>
        </p:txBody>
      </p:sp>
      <p:grpSp>
        <p:nvGrpSpPr>
          <p:cNvPr id="5" name="Group 4"/>
          <p:cNvGrpSpPr/>
          <p:nvPr/>
        </p:nvGrpSpPr>
        <p:grpSpPr>
          <a:xfrm>
            <a:off x="386166" y="6126163"/>
            <a:ext cx="8371668" cy="713232"/>
            <a:chOff x="0" y="6144768"/>
            <a:chExt cx="8371668" cy="713232"/>
          </a:xfrm>
        </p:grpSpPr>
        <p:grpSp>
          <p:nvGrpSpPr>
            <p:cNvPr id="6" name="Group 5"/>
            <p:cNvGrpSpPr/>
            <p:nvPr/>
          </p:nvGrpSpPr>
          <p:grpSpPr>
            <a:xfrm>
              <a:off x="2286000" y="6451428"/>
              <a:ext cx="5120640" cy="179832"/>
              <a:chOff x="2286000" y="6451428"/>
              <a:chExt cx="5120640" cy="179832"/>
            </a:xfrm>
          </p:grpSpPr>
          <p:sp>
            <p:nvSpPr>
              <p:cNvPr id="9" name="Line 13"/>
              <p:cNvSpPr>
                <a:spLocks noChangeShapeType="1"/>
              </p:cNvSpPr>
              <p:nvPr/>
            </p:nvSpPr>
            <p:spPr bwMode="auto">
              <a:xfrm>
                <a:off x="2468880" y="6451428"/>
                <a:ext cx="4937760" cy="0"/>
              </a:xfrm>
              <a:prstGeom prst="line">
                <a:avLst/>
              </a:prstGeom>
              <a:noFill/>
              <a:ln w="38100">
                <a:solidFill>
                  <a:srgbClr val="CC0000"/>
                </a:solidFill>
                <a:round/>
                <a:headEnd/>
                <a:tailEnd/>
              </a:ln>
            </p:spPr>
            <p:txBody>
              <a:bodyPr/>
              <a:lstStyle/>
              <a:p>
                <a:endParaRPr lang="en-US"/>
              </a:p>
            </p:txBody>
          </p:sp>
          <p:sp>
            <p:nvSpPr>
              <p:cNvPr id="10" name="Line 14"/>
              <p:cNvSpPr>
                <a:spLocks noChangeShapeType="1"/>
              </p:cNvSpPr>
              <p:nvPr/>
            </p:nvSpPr>
            <p:spPr bwMode="auto">
              <a:xfrm>
                <a:off x="2374523" y="6542868"/>
                <a:ext cx="4937760" cy="0"/>
              </a:xfrm>
              <a:prstGeom prst="line">
                <a:avLst/>
              </a:prstGeom>
              <a:noFill/>
              <a:ln w="38100">
                <a:solidFill>
                  <a:srgbClr val="CC0000"/>
                </a:solidFill>
                <a:round/>
                <a:headEnd/>
                <a:tailEnd/>
              </a:ln>
            </p:spPr>
            <p:txBody>
              <a:bodyPr/>
              <a:lstStyle/>
              <a:p>
                <a:endParaRPr lang="en-US"/>
              </a:p>
            </p:txBody>
          </p:sp>
          <p:sp>
            <p:nvSpPr>
              <p:cNvPr id="11" name="Line 15"/>
              <p:cNvSpPr>
                <a:spLocks noChangeShapeType="1"/>
              </p:cNvSpPr>
              <p:nvPr/>
            </p:nvSpPr>
            <p:spPr bwMode="auto">
              <a:xfrm>
                <a:off x="2286000" y="6631260"/>
                <a:ext cx="4937760" cy="0"/>
              </a:xfrm>
              <a:prstGeom prst="line">
                <a:avLst/>
              </a:prstGeom>
              <a:noFill/>
              <a:ln w="38100">
                <a:solidFill>
                  <a:srgbClr val="CC0000"/>
                </a:solidFill>
                <a:round/>
                <a:headEnd/>
                <a:tailEnd/>
              </a:ln>
            </p:spPr>
            <p:txBody>
              <a:bodyPr/>
              <a:lstStyle/>
              <a:p>
                <a:endParaRPr lang="en-US"/>
              </a:p>
            </p:txBody>
          </p:sp>
        </p:grpSp>
        <p:pic>
          <p:nvPicPr>
            <p:cNvPr id="7" name="Picture 6" descr="sport_redblue_lg_trans.gif"/>
            <p:cNvPicPr>
              <a:picLocks/>
            </p:cNvPicPr>
            <p:nvPr/>
          </p:nvPicPr>
          <p:blipFill>
            <a:blip r:embed="rId3" cstate="print"/>
            <a:stretch>
              <a:fillRect/>
            </a:stretch>
          </p:blipFill>
          <p:spPr>
            <a:xfrm>
              <a:off x="0" y="6208776"/>
              <a:ext cx="2286000" cy="649224"/>
            </a:xfrm>
            <a:prstGeom prst="rect">
              <a:avLst/>
            </a:prstGeom>
          </p:spPr>
        </p:pic>
        <p:pic>
          <p:nvPicPr>
            <p:cNvPr id="8" name="Picture 7" descr="NASA_Lg.PNG"/>
            <p:cNvPicPr>
              <a:picLocks/>
            </p:cNvPicPr>
            <p:nvPr/>
          </p:nvPicPr>
          <p:blipFill>
            <a:blip r:embed="rId4" cstate="print"/>
            <a:stretch>
              <a:fillRect/>
            </a:stretch>
          </p:blipFill>
          <p:spPr>
            <a:xfrm>
              <a:off x="7512132" y="6144768"/>
              <a:ext cx="859536" cy="713232"/>
            </a:xfrm>
            <a:prstGeom prst="rect">
              <a:avLst/>
            </a:prstGeom>
          </p:spPr>
        </p:pic>
      </p:grpSp>
    </p:spTree>
    <p:extLst>
      <p:ext uri="{BB962C8B-B14F-4D97-AF65-F5344CB8AC3E}">
        <p14:creationId xmlns:p14="http://schemas.microsoft.com/office/powerpoint/2010/main" val="39607641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1706" y="0"/>
            <a:ext cx="8229600" cy="1143000"/>
          </a:xfrm>
        </p:spPr>
        <p:txBody>
          <a:bodyPr>
            <a:normAutofit/>
          </a:bodyPr>
          <a:lstStyle/>
          <a:p>
            <a:r>
              <a:rPr lang="en-US" sz="3600" b="1" dirty="0" smtClean="0">
                <a:latin typeface="Candara" panose="020E0502030303020204" pitchFamily="34" charset="0"/>
              </a:rPr>
              <a:t>Support for TEMPO</a:t>
            </a:r>
            <a:endParaRPr lang="en-US" sz="3600" b="1" dirty="0">
              <a:latin typeface="Candara" panose="020E0502030303020204" pitchFamily="34" charset="0"/>
            </a:endParaRPr>
          </a:p>
        </p:txBody>
      </p:sp>
      <p:sp>
        <p:nvSpPr>
          <p:cNvPr id="6" name="Text Box 5"/>
          <p:cNvSpPr txBox="1">
            <a:spLocks noChangeArrowheads="1"/>
          </p:cNvSpPr>
          <p:nvPr/>
        </p:nvSpPr>
        <p:spPr bwMode="auto">
          <a:xfrm>
            <a:off x="156161" y="961099"/>
            <a:ext cx="8694945" cy="5158335"/>
          </a:xfrm>
          <a:prstGeom prst="rect">
            <a:avLst/>
          </a:prstGeom>
          <a:noFill/>
          <a:ln>
            <a:noFill/>
          </a:ln>
          <a:extLst/>
        </p:spPr>
        <p:txBody>
          <a:bodyPr wrap="square">
            <a:spAutoFit/>
          </a:bodyPr>
          <a:lstStyle>
            <a:lvl1pPr eaLnBrk="0" hangingPunct="0">
              <a:tabLst>
                <a:tab pos="687388" algn="l"/>
              </a:tabLst>
              <a:defRPr>
                <a:solidFill>
                  <a:schemeClr val="tx1"/>
                </a:solidFill>
                <a:latin typeface="Arial" charset="0"/>
                <a:cs typeface="Arial" charset="0"/>
              </a:defRPr>
            </a:lvl1pPr>
            <a:lvl2pPr marL="509588" indent="-277813" eaLnBrk="0" hangingPunct="0">
              <a:tabLst>
                <a:tab pos="687388" algn="l"/>
              </a:tabLst>
              <a:defRPr>
                <a:solidFill>
                  <a:schemeClr val="tx1"/>
                </a:solidFill>
                <a:latin typeface="Arial" charset="0"/>
                <a:cs typeface="Arial" charset="0"/>
              </a:defRPr>
            </a:lvl2pPr>
            <a:lvl3pPr marL="1143000" indent="-228600" eaLnBrk="0" hangingPunct="0">
              <a:tabLst>
                <a:tab pos="687388" algn="l"/>
              </a:tabLst>
              <a:defRPr>
                <a:solidFill>
                  <a:schemeClr val="tx1"/>
                </a:solidFill>
                <a:latin typeface="Arial" charset="0"/>
                <a:cs typeface="Arial" charset="0"/>
              </a:defRPr>
            </a:lvl3pPr>
            <a:lvl4pPr marL="1600200" indent="-228600" eaLnBrk="0" hangingPunct="0">
              <a:tabLst>
                <a:tab pos="687388" algn="l"/>
              </a:tabLst>
              <a:defRPr>
                <a:solidFill>
                  <a:schemeClr val="tx1"/>
                </a:solidFill>
                <a:latin typeface="Arial" charset="0"/>
                <a:cs typeface="Arial" charset="0"/>
              </a:defRPr>
            </a:lvl4pPr>
            <a:lvl5pPr marL="2057400" indent="-228600" eaLnBrk="0" hangingPunct="0">
              <a:tabLst>
                <a:tab pos="6873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6873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6873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6873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687388" algn="l"/>
              </a:tabLst>
              <a:defRPr>
                <a:solidFill>
                  <a:schemeClr val="tx1"/>
                </a:solidFill>
                <a:latin typeface="Arial" charset="0"/>
                <a:cs typeface="Arial" charset="0"/>
              </a:defRPr>
            </a:lvl9pPr>
          </a:lstStyle>
          <a:p>
            <a:pPr>
              <a:lnSpc>
                <a:spcPct val="85000"/>
              </a:lnSpc>
              <a:spcBef>
                <a:spcPts val="600"/>
              </a:spcBef>
            </a:pPr>
            <a:r>
              <a:rPr lang="en-US" sz="2400" b="1" dirty="0">
                <a:latin typeface="Candara" panose="020E0502030303020204" pitchFamily="34" charset="0"/>
                <a:cs typeface="Times New Roman" panose="02020603050405020304" pitchFamily="18" charset="0"/>
              </a:rPr>
              <a:t>SPoRT can assist the TEMPO </a:t>
            </a:r>
            <a:r>
              <a:rPr lang="en-US" sz="2400" b="1" dirty="0" smtClean="0">
                <a:latin typeface="Candara" panose="020E0502030303020204" pitchFamily="34" charset="0"/>
                <a:cs typeface="Times New Roman" panose="02020603050405020304" pitchFamily="18" charset="0"/>
              </a:rPr>
              <a:t>mission </a:t>
            </a:r>
            <a:r>
              <a:rPr lang="en-US" sz="2400" b="1" dirty="0">
                <a:latin typeface="Candara" panose="020E0502030303020204" pitchFamily="34" charset="0"/>
                <a:cs typeface="Times New Roman" panose="02020603050405020304" pitchFamily="18" charset="0"/>
              </a:rPr>
              <a:t>with R2O:</a:t>
            </a:r>
          </a:p>
          <a:p>
            <a:pPr marL="517525" lvl="1" indent="-285750" eaLnBrk="1" hangingPunct="1">
              <a:lnSpc>
                <a:spcPct val="85000"/>
              </a:lnSpc>
              <a:spcAft>
                <a:spcPts val="600"/>
              </a:spcAft>
              <a:buFont typeface="Courier New" panose="02070309020205020404" pitchFamily="49" charset="0"/>
              <a:buChar char="o"/>
            </a:pPr>
            <a:r>
              <a:rPr lang="en-US" sz="2000" dirty="0" smtClean="0">
                <a:latin typeface="Candara" pitchFamily="34" charset="0"/>
                <a:cs typeface="Tahoma" pitchFamily="34" charset="0"/>
              </a:rPr>
              <a:t>Provide </a:t>
            </a:r>
            <a:r>
              <a:rPr lang="en-US" sz="2000" dirty="0">
                <a:latin typeface="Candara" pitchFamily="34" charset="0"/>
                <a:cs typeface="Tahoma" pitchFamily="34" charset="0"/>
              </a:rPr>
              <a:t>guidance on data formatting and metadata to ensure usefulness at operational centers – especially as early proxy data formats are made </a:t>
            </a:r>
            <a:r>
              <a:rPr lang="en-US" sz="2000" dirty="0" smtClean="0">
                <a:latin typeface="Candara" pitchFamily="34" charset="0"/>
                <a:cs typeface="Tahoma" pitchFamily="34" charset="0"/>
              </a:rPr>
              <a:t>available</a:t>
            </a:r>
          </a:p>
          <a:p>
            <a:pPr marL="517525" lvl="1" indent="-285750" eaLnBrk="1" hangingPunct="1">
              <a:lnSpc>
                <a:spcPct val="85000"/>
              </a:lnSpc>
              <a:spcAft>
                <a:spcPts val="600"/>
              </a:spcAft>
              <a:buFont typeface="Courier New" panose="02070309020205020404" pitchFamily="49" charset="0"/>
              <a:buChar char="o"/>
            </a:pPr>
            <a:r>
              <a:rPr lang="en-US" sz="2000" dirty="0">
                <a:latin typeface="Candara" pitchFamily="34" charset="0"/>
                <a:cs typeface="Tahoma" pitchFamily="34" charset="0"/>
              </a:rPr>
              <a:t>Work with operational centers to identify unique applications of </a:t>
            </a:r>
            <a:r>
              <a:rPr lang="en-US" sz="2000" dirty="0" smtClean="0">
                <a:latin typeface="Candara" pitchFamily="34" charset="0"/>
                <a:cs typeface="Tahoma" pitchFamily="34" charset="0"/>
              </a:rPr>
              <a:t>TEMPO</a:t>
            </a:r>
          </a:p>
          <a:p>
            <a:pPr marL="517525" lvl="1" indent="-285750" eaLnBrk="1" hangingPunct="1">
              <a:lnSpc>
                <a:spcPct val="85000"/>
              </a:lnSpc>
              <a:spcAft>
                <a:spcPts val="600"/>
              </a:spcAft>
              <a:buFont typeface="Courier New" panose="02070309020205020404" pitchFamily="49" charset="0"/>
              <a:buChar char="o"/>
            </a:pPr>
            <a:r>
              <a:rPr lang="en-US" sz="2000" dirty="0">
                <a:latin typeface="Candara" pitchFamily="34" charset="0"/>
                <a:cs typeface="Tahoma" pitchFamily="34" charset="0"/>
              </a:rPr>
              <a:t>Coordinate feedback between product developers, science team, and end users on needed product </a:t>
            </a:r>
            <a:r>
              <a:rPr lang="en-US" sz="2000" dirty="0" smtClean="0">
                <a:latin typeface="Candara" pitchFamily="34" charset="0"/>
                <a:cs typeface="Tahoma" pitchFamily="34" charset="0"/>
              </a:rPr>
              <a:t>improvements</a:t>
            </a:r>
            <a:endParaRPr lang="en-US" sz="2000" dirty="0">
              <a:latin typeface="Candara" pitchFamily="34" charset="0"/>
              <a:cs typeface="Tahoma" pitchFamily="34" charset="0"/>
            </a:endParaRPr>
          </a:p>
          <a:p>
            <a:pPr marL="517525" lvl="1" indent="-285750" eaLnBrk="1" hangingPunct="1">
              <a:lnSpc>
                <a:spcPct val="85000"/>
              </a:lnSpc>
              <a:spcAft>
                <a:spcPts val="600"/>
              </a:spcAft>
              <a:buFont typeface="Courier New" panose="02070309020205020404" pitchFamily="49" charset="0"/>
              <a:buChar char="o"/>
            </a:pPr>
            <a:r>
              <a:rPr lang="en-US" sz="2000" dirty="0">
                <a:latin typeface="Candara" pitchFamily="34" charset="0"/>
                <a:cs typeface="Tahoma" pitchFamily="34" charset="0"/>
              </a:rPr>
              <a:t>Facilitate improvements to </a:t>
            </a:r>
            <a:r>
              <a:rPr lang="en-US" sz="2000" dirty="0" smtClean="0">
                <a:latin typeface="Candara" pitchFamily="34" charset="0"/>
                <a:cs typeface="Tahoma" pitchFamily="34" charset="0"/>
              </a:rPr>
              <a:t>decision support tools (e.g., web-based </a:t>
            </a:r>
            <a:r>
              <a:rPr lang="en-US" sz="2000" dirty="0">
                <a:latin typeface="Candara" pitchFamily="34" charset="0"/>
                <a:cs typeface="Tahoma" pitchFamily="34" charset="0"/>
              </a:rPr>
              <a:t>visualization </a:t>
            </a:r>
            <a:r>
              <a:rPr lang="en-US" sz="2000" dirty="0" smtClean="0">
                <a:latin typeface="Candara" pitchFamily="34" charset="0"/>
                <a:cs typeface="Tahoma" pitchFamily="34" charset="0"/>
              </a:rPr>
              <a:t>tools) </a:t>
            </a:r>
            <a:r>
              <a:rPr lang="en-US" sz="2000" dirty="0">
                <a:latin typeface="Candara" pitchFamily="34" charset="0"/>
                <a:cs typeface="Tahoma" pitchFamily="34" charset="0"/>
              </a:rPr>
              <a:t>for displaying TEMPO and other NASA data </a:t>
            </a:r>
            <a:r>
              <a:rPr lang="en-US" sz="2000" dirty="0" smtClean="0">
                <a:latin typeface="Candara" pitchFamily="34" charset="0"/>
                <a:cs typeface="Tahoma" pitchFamily="34" charset="0"/>
              </a:rPr>
              <a:t>for use </a:t>
            </a:r>
            <a:r>
              <a:rPr lang="en-US" sz="2000" dirty="0">
                <a:latin typeface="Candara" pitchFamily="34" charset="0"/>
                <a:cs typeface="Tahoma" pitchFamily="34" charset="0"/>
              </a:rPr>
              <a:t>by environmental and health-based operational decision making (e.g., EPA, state agencies)</a:t>
            </a:r>
          </a:p>
          <a:p>
            <a:pPr marL="517525" lvl="1" indent="-285750" eaLnBrk="1" hangingPunct="1">
              <a:lnSpc>
                <a:spcPct val="85000"/>
              </a:lnSpc>
              <a:spcAft>
                <a:spcPts val="600"/>
              </a:spcAft>
              <a:buFont typeface="Courier New" panose="02070309020205020404" pitchFamily="49" charset="0"/>
              <a:buChar char="o"/>
            </a:pPr>
            <a:r>
              <a:rPr lang="en-US" sz="2000" dirty="0">
                <a:latin typeface="Candara" pitchFamily="34" charset="0"/>
                <a:cs typeface="Tahoma" pitchFamily="34" charset="0"/>
              </a:rPr>
              <a:t>Leverage existing partnerships with CDC to provide data on harmful tropospheric </a:t>
            </a:r>
            <a:r>
              <a:rPr lang="en-US" sz="2000" dirty="0" smtClean="0">
                <a:latin typeface="Candara" pitchFamily="34" charset="0"/>
                <a:cs typeface="Tahoma" pitchFamily="34" charset="0"/>
              </a:rPr>
              <a:t>pollutants</a:t>
            </a:r>
            <a:endParaRPr lang="en-US" sz="2400" b="1" dirty="0" smtClean="0">
              <a:latin typeface="Candara" panose="020E0502030303020204" pitchFamily="34" charset="0"/>
              <a:cs typeface="Times New Roman" panose="02020603050405020304" pitchFamily="18" charset="0"/>
            </a:endParaRPr>
          </a:p>
          <a:p>
            <a:pPr>
              <a:lnSpc>
                <a:spcPct val="85000"/>
              </a:lnSpc>
              <a:spcBef>
                <a:spcPts val="600"/>
              </a:spcBef>
            </a:pPr>
            <a:r>
              <a:rPr lang="en-US" sz="2400" b="1" dirty="0" smtClean="0">
                <a:latin typeface="Candara" panose="020E0502030303020204" pitchFamily="34" charset="0"/>
                <a:cs typeface="Times New Roman" panose="02020603050405020304" pitchFamily="18" charset="0"/>
              </a:rPr>
              <a:t>SPoRT </a:t>
            </a:r>
            <a:r>
              <a:rPr lang="en-US" sz="2400" b="1" dirty="0">
                <a:latin typeface="Candara" panose="020E0502030303020204" pitchFamily="34" charset="0"/>
                <a:cs typeface="Times New Roman" panose="02020603050405020304" pitchFamily="18" charset="0"/>
              </a:rPr>
              <a:t>is also engaged in a variety of relevant data assimilation activities</a:t>
            </a:r>
          </a:p>
          <a:p>
            <a:pPr marL="517525" lvl="1" indent="-285750" eaLnBrk="1" hangingPunct="1">
              <a:lnSpc>
                <a:spcPct val="85000"/>
              </a:lnSpc>
              <a:spcAft>
                <a:spcPts val="600"/>
              </a:spcAft>
              <a:buFont typeface="Courier New" panose="02070309020205020404" pitchFamily="49" charset="0"/>
              <a:buChar char="o"/>
            </a:pPr>
            <a:r>
              <a:rPr lang="en-US" sz="2000" dirty="0" smtClean="0">
                <a:latin typeface="Candara" pitchFamily="34" charset="0"/>
                <a:cs typeface="Tahoma" pitchFamily="34" charset="0"/>
              </a:rPr>
              <a:t>Partner with NOAA to perform assimilation and CTM sensitivity studies using operational modeling platforms</a:t>
            </a:r>
          </a:p>
        </p:txBody>
      </p:sp>
      <p:grpSp>
        <p:nvGrpSpPr>
          <p:cNvPr id="4" name="Group 3"/>
          <p:cNvGrpSpPr/>
          <p:nvPr/>
        </p:nvGrpSpPr>
        <p:grpSpPr>
          <a:xfrm>
            <a:off x="386166" y="6126163"/>
            <a:ext cx="8371668" cy="713232"/>
            <a:chOff x="0" y="6144768"/>
            <a:chExt cx="8371668" cy="713232"/>
          </a:xfrm>
        </p:grpSpPr>
        <p:grpSp>
          <p:nvGrpSpPr>
            <p:cNvPr id="7" name="Group 6"/>
            <p:cNvGrpSpPr/>
            <p:nvPr/>
          </p:nvGrpSpPr>
          <p:grpSpPr>
            <a:xfrm>
              <a:off x="2286000" y="6451428"/>
              <a:ext cx="5120640" cy="179832"/>
              <a:chOff x="2286000" y="6451428"/>
              <a:chExt cx="5120640" cy="179832"/>
            </a:xfrm>
          </p:grpSpPr>
          <p:sp>
            <p:nvSpPr>
              <p:cNvPr id="10" name="Line 13"/>
              <p:cNvSpPr>
                <a:spLocks noChangeShapeType="1"/>
              </p:cNvSpPr>
              <p:nvPr/>
            </p:nvSpPr>
            <p:spPr bwMode="auto">
              <a:xfrm>
                <a:off x="2468880" y="6451428"/>
                <a:ext cx="4937760" cy="0"/>
              </a:xfrm>
              <a:prstGeom prst="line">
                <a:avLst/>
              </a:prstGeom>
              <a:noFill/>
              <a:ln w="38100">
                <a:solidFill>
                  <a:srgbClr val="CC0000"/>
                </a:solidFill>
                <a:round/>
                <a:headEnd/>
                <a:tailEnd/>
              </a:ln>
            </p:spPr>
            <p:txBody>
              <a:bodyPr/>
              <a:lstStyle/>
              <a:p>
                <a:endParaRPr lang="en-US"/>
              </a:p>
            </p:txBody>
          </p:sp>
          <p:sp>
            <p:nvSpPr>
              <p:cNvPr id="11" name="Line 14"/>
              <p:cNvSpPr>
                <a:spLocks noChangeShapeType="1"/>
              </p:cNvSpPr>
              <p:nvPr/>
            </p:nvSpPr>
            <p:spPr bwMode="auto">
              <a:xfrm>
                <a:off x="2374523" y="6542868"/>
                <a:ext cx="4937760" cy="0"/>
              </a:xfrm>
              <a:prstGeom prst="line">
                <a:avLst/>
              </a:prstGeom>
              <a:noFill/>
              <a:ln w="38100">
                <a:solidFill>
                  <a:srgbClr val="CC0000"/>
                </a:solidFill>
                <a:round/>
                <a:headEnd/>
                <a:tailEnd/>
              </a:ln>
            </p:spPr>
            <p:txBody>
              <a:bodyPr/>
              <a:lstStyle/>
              <a:p>
                <a:endParaRPr lang="en-US"/>
              </a:p>
            </p:txBody>
          </p:sp>
          <p:sp>
            <p:nvSpPr>
              <p:cNvPr id="12" name="Line 15"/>
              <p:cNvSpPr>
                <a:spLocks noChangeShapeType="1"/>
              </p:cNvSpPr>
              <p:nvPr/>
            </p:nvSpPr>
            <p:spPr bwMode="auto">
              <a:xfrm>
                <a:off x="2286000" y="6631260"/>
                <a:ext cx="4937760" cy="0"/>
              </a:xfrm>
              <a:prstGeom prst="line">
                <a:avLst/>
              </a:prstGeom>
              <a:noFill/>
              <a:ln w="38100">
                <a:solidFill>
                  <a:srgbClr val="CC0000"/>
                </a:solidFill>
                <a:round/>
                <a:headEnd/>
                <a:tailEnd/>
              </a:ln>
            </p:spPr>
            <p:txBody>
              <a:bodyPr/>
              <a:lstStyle/>
              <a:p>
                <a:endParaRPr lang="en-US"/>
              </a:p>
            </p:txBody>
          </p:sp>
        </p:grpSp>
        <p:pic>
          <p:nvPicPr>
            <p:cNvPr id="8" name="Picture 7" descr="sport_redblue_lg_trans.gif"/>
            <p:cNvPicPr>
              <a:picLocks/>
            </p:cNvPicPr>
            <p:nvPr/>
          </p:nvPicPr>
          <p:blipFill>
            <a:blip r:embed="rId2" cstate="print"/>
            <a:stretch>
              <a:fillRect/>
            </a:stretch>
          </p:blipFill>
          <p:spPr>
            <a:xfrm>
              <a:off x="0" y="6208776"/>
              <a:ext cx="2286000" cy="649224"/>
            </a:xfrm>
            <a:prstGeom prst="rect">
              <a:avLst/>
            </a:prstGeom>
          </p:spPr>
        </p:pic>
        <p:pic>
          <p:nvPicPr>
            <p:cNvPr id="9" name="Picture 8" descr="NASA_Lg.PNG"/>
            <p:cNvPicPr>
              <a:picLocks/>
            </p:cNvPicPr>
            <p:nvPr/>
          </p:nvPicPr>
          <p:blipFill>
            <a:blip r:embed="rId3" cstate="print"/>
            <a:stretch>
              <a:fillRect/>
            </a:stretch>
          </p:blipFill>
          <p:spPr>
            <a:xfrm>
              <a:off x="7512132" y="6144768"/>
              <a:ext cx="859536" cy="713232"/>
            </a:xfrm>
            <a:prstGeom prst="rect">
              <a:avLst/>
            </a:prstGeom>
          </p:spPr>
        </p:pic>
      </p:grpSp>
    </p:spTree>
    <p:extLst>
      <p:ext uri="{BB962C8B-B14F-4D97-AF65-F5344CB8AC3E}">
        <p14:creationId xmlns:p14="http://schemas.microsoft.com/office/powerpoint/2010/main" val="4258426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Context: What we would like to do</a:t>
            </a:r>
            <a:endParaRPr lang="en-US" sz="2400" dirty="0"/>
          </a:p>
        </p:txBody>
      </p:sp>
      <p:sp>
        <p:nvSpPr>
          <p:cNvPr id="3" name="Content Placeholder 2"/>
          <p:cNvSpPr>
            <a:spLocks noGrp="1"/>
          </p:cNvSpPr>
          <p:nvPr>
            <p:ph idx="4294967295"/>
          </p:nvPr>
        </p:nvSpPr>
        <p:spPr>
          <a:xfrm>
            <a:off x="0" y="965200"/>
            <a:ext cx="8842375" cy="5683250"/>
          </a:xfrm>
          <a:prstGeom prst="rect">
            <a:avLst/>
          </a:prstGeom>
          <a:ln>
            <a:noFill/>
          </a:ln>
        </p:spPr>
        <p:txBody>
          <a:bodyPr>
            <a:normAutofit fontScale="92500" lnSpcReduction="20000"/>
          </a:bodyPr>
          <a:lstStyle/>
          <a:p>
            <a:pPr algn="just"/>
            <a:r>
              <a:rPr lang="en-US" sz="1800" b="1" dirty="0"/>
              <a:t>Objective: </a:t>
            </a:r>
            <a:r>
              <a:rPr lang="en-US" sz="1800" dirty="0"/>
              <a:t>Validate Baseline products: L-1b radiances, NO2, O3, </a:t>
            </a:r>
            <a:r>
              <a:rPr lang="en-US" sz="1800" dirty="0">
                <a:solidFill>
                  <a:schemeClr val="bg1">
                    <a:lumMod val="65000"/>
                  </a:schemeClr>
                </a:solidFill>
              </a:rPr>
              <a:t>SO2</a:t>
            </a:r>
            <a:r>
              <a:rPr lang="en-US" sz="1800" dirty="0"/>
              <a:t>, </a:t>
            </a:r>
            <a:r>
              <a:rPr lang="en-US" sz="1800" dirty="0">
                <a:solidFill>
                  <a:schemeClr val="bg1">
                    <a:lumMod val="65000"/>
                  </a:schemeClr>
                </a:solidFill>
              </a:rPr>
              <a:t>C2H2O2</a:t>
            </a:r>
            <a:r>
              <a:rPr lang="en-US" sz="1800" dirty="0"/>
              <a:t>, HCHO, </a:t>
            </a:r>
            <a:r>
              <a:rPr lang="en-US" sz="1800" dirty="0">
                <a:solidFill>
                  <a:schemeClr val="bg1">
                    <a:lumMod val="65000"/>
                  </a:schemeClr>
                </a:solidFill>
              </a:rPr>
              <a:t>AOD, AAOD</a:t>
            </a:r>
            <a:r>
              <a:rPr lang="en-US" sz="1800" dirty="0"/>
              <a:t>, Cloud Fraction, Cloud-top Pressure, Geo-location accuracy</a:t>
            </a:r>
          </a:p>
          <a:p>
            <a:pPr lvl="1" algn="just"/>
            <a:r>
              <a:rPr lang="en-US" sz="1400" dirty="0" smtClean="0"/>
              <a:t>Development  </a:t>
            </a:r>
            <a:r>
              <a:rPr lang="en-US" sz="1400" b="1" dirty="0">
                <a:solidFill>
                  <a:srgbClr val="FF0000"/>
                </a:solidFill>
              </a:rPr>
              <a:t>uncertainty estimates</a:t>
            </a:r>
            <a:r>
              <a:rPr lang="en-US" sz="1400" dirty="0"/>
              <a:t> of PBL </a:t>
            </a:r>
            <a:r>
              <a:rPr lang="en-US" sz="1400" dirty="0" smtClean="0"/>
              <a:t>mixing-ratios</a:t>
            </a:r>
            <a:endParaRPr lang="en-US" sz="1400" dirty="0"/>
          </a:p>
          <a:p>
            <a:pPr lvl="1" algn="just"/>
            <a:r>
              <a:rPr lang="en-US" sz="1400" dirty="0" smtClean="0"/>
              <a:t>Establish data </a:t>
            </a:r>
            <a:r>
              <a:rPr lang="en-US" sz="1400" b="1" dirty="0" smtClean="0">
                <a:solidFill>
                  <a:srgbClr val="FF0000"/>
                </a:solidFill>
              </a:rPr>
              <a:t>credibility</a:t>
            </a:r>
            <a:r>
              <a:rPr lang="en-US" sz="1400" dirty="0" smtClean="0"/>
              <a:t> within the Air-Quality Community</a:t>
            </a:r>
          </a:p>
          <a:p>
            <a:pPr algn="just"/>
            <a:r>
              <a:rPr lang="en-US" sz="1800" b="1" dirty="0" smtClean="0"/>
              <a:t>Mindset</a:t>
            </a:r>
            <a:r>
              <a:rPr lang="en-US" sz="1800" b="1" dirty="0"/>
              <a:t>:  </a:t>
            </a:r>
            <a:r>
              <a:rPr lang="en-US" sz="1800" dirty="0"/>
              <a:t>Hourly 5x5 km observations. </a:t>
            </a:r>
          </a:p>
          <a:p>
            <a:pPr lvl="1" algn="just"/>
            <a:r>
              <a:rPr lang="en-US" sz="1400" dirty="0"/>
              <a:t>Think high-resolution </a:t>
            </a:r>
            <a:r>
              <a:rPr lang="en-US" sz="1400" b="1" dirty="0">
                <a:solidFill>
                  <a:srgbClr val="FF0000"/>
                </a:solidFill>
              </a:rPr>
              <a:t>temporal and spatial evolution</a:t>
            </a:r>
          </a:p>
          <a:p>
            <a:pPr lvl="1" algn="just"/>
            <a:r>
              <a:rPr lang="en-US" sz="1400" dirty="0"/>
              <a:t>Work to overcome limited </a:t>
            </a:r>
            <a:r>
              <a:rPr lang="en-US" sz="1400" b="1" dirty="0">
                <a:solidFill>
                  <a:srgbClr val="FF0000"/>
                </a:solidFill>
              </a:rPr>
              <a:t>vertical resolution</a:t>
            </a:r>
          </a:p>
          <a:p>
            <a:pPr algn="just"/>
            <a:r>
              <a:rPr lang="en-US" sz="1800" b="1" dirty="0" smtClean="0"/>
              <a:t>Details:</a:t>
            </a:r>
            <a:endParaRPr lang="en-US" sz="1800" b="1" dirty="0"/>
          </a:p>
          <a:p>
            <a:pPr lvl="1" algn="just"/>
            <a:r>
              <a:rPr lang="en-US" sz="1400" dirty="0" smtClean="0"/>
              <a:t>PLRA table Products and schedule and GSICS: Dave Flittner</a:t>
            </a:r>
          </a:p>
          <a:p>
            <a:pPr lvl="1" algn="just"/>
            <a:r>
              <a:rPr lang="en-US" sz="1400" dirty="0" smtClean="0"/>
              <a:t>Federated activities leverage </a:t>
            </a:r>
            <a:r>
              <a:rPr lang="en-US" sz="1400" dirty="0"/>
              <a:t>(PAMS/</a:t>
            </a:r>
            <a:r>
              <a:rPr lang="en-US" sz="1400" dirty="0" err="1"/>
              <a:t>NCore</a:t>
            </a:r>
            <a:r>
              <a:rPr lang="en-US" sz="1400" dirty="0"/>
              <a:t>, </a:t>
            </a:r>
            <a:r>
              <a:rPr lang="en-US" sz="1400" dirty="0" err="1"/>
              <a:t>CASTNet</a:t>
            </a:r>
            <a:r>
              <a:rPr lang="en-US" sz="1400" dirty="0"/>
              <a:t>, CSN, and IMPROVE), along with research networks  SPARTAN  and BEACO2N, along with Canadian and Mexican assets.): </a:t>
            </a:r>
            <a:r>
              <a:rPr lang="en-US" sz="1400" dirty="0" smtClean="0"/>
              <a:t>Jim Szykman</a:t>
            </a:r>
          </a:p>
          <a:p>
            <a:pPr lvl="1" algn="just"/>
            <a:r>
              <a:rPr lang="en-US" sz="1400" dirty="0" smtClean="0"/>
              <a:t>Modeled/measured radiances: Brad Pierce</a:t>
            </a:r>
          </a:p>
          <a:p>
            <a:pPr lvl="1" algn="just"/>
            <a:r>
              <a:rPr lang="en-US" sz="1400" dirty="0" smtClean="0"/>
              <a:t>Pandora columns and vertical information: Jay Herman</a:t>
            </a:r>
          </a:p>
          <a:p>
            <a:pPr lvl="1" algn="just"/>
            <a:r>
              <a:rPr lang="en-US" sz="1400" dirty="0" smtClean="0"/>
              <a:t>Surface </a:t>
            </a:r>
            <a:r>
              <a:rPr lang="en-US" sz="1400" dirty="0"/>
              <a:t>remote-sensing/profiling networks and research sites: TOLNet, NDACC, Pandora, Ozonesonde, Brewer/Dobson, CAPABLE, AIRS, NAPS (Canada), and Mexican </a:t>
            </a:r>
            <a:r>
              <a:rPr lang="en-US" sz="1400" dirty="0" smtClean="0"/>
              <a:t>assets</a:t>
            </a:r>
          </a:p>
          <a:p>
            <a:pPr lvl="1" algn="just"/>
            <a:r>
              <a:rPr lang="en-US" sz="1400" dirty="0" smtClean="0"/>
              <a:t>Aircraft campaigns: </a:t>
            </a:r>
            <a:r>
              <a:rPr lang="en-US" sz="1400" dirty="0"/>
              <a:t> </a:t>
            </a:r>
            <a:r>
              <a:rPr lang="en-US" sz="1400" dirty="0" smtClean="0"/>
              <a:t>Jim Crawford </a:t>
            </a:r>
          </a:p>
          <a:p>
            <a:pPr lvl="1" algn="just"/>
            <a:r>
              <a:rPr lang="en-US" sz="1400" dirty="0" smtClean="0"/>
              <a:t>ACAM/GCAS/Geo-TASO: Liu/Abad</a:t>
            </a:r>
          </a:p>
          <a:p>
            <a:pPr lvl="1" algn="just"/>
            <a:r>
              <a:rPr lang="en-US" sz="1400" dirty="0" smtClean="0"/>
              <a:t>A/C </a:t>
            </a:r>
            <a:r>
              <a:rPr lang="en-US" sz="1400" dirty="0"/>
              <a:t>validation of </a:t>
            </a:r>
            <a:r>
              <a:rPr lang="en-US" sz="1400" dirty="0" smtClean="0"/>
              <a:t>OMI </a:t>
            </a:r>
            <a:r>
              <a:rPr lang="en-US" sz="1400" dirty="0"/>
              <a:t>H</a:t>
            </a:r>
            <a:r>
              <a:rPr lang="en-US" sz="1400" baseline="-25000" dirty="0"/>
              <a:t>2</a:t>
            </a:r>
            <a:r>
              <a:rPr lang="en-US" sz="1400" dirty="0"/>
              <a:t>CO </a:t>
            </a:r>
            <a:r>
              <a:rPr lang="en-US" sz="1400" dirty="0" smtClean="0"/>
              <a:t>: Abad</a:t>
            </a:r>
          </a:p>
          <a:p>
            <a:pPr lvl="1" algn="just"/>
            <a:r>
              <a:rPr lang="en-US" sz="1400" dirty="0" smtClean="0"/>
              <a:t>Space-borne </a:t>
            </a:r>
            <a:r>
              <a:rPr lang="en-US" sz="1400" dirty="0"/>
              <a:t>instruments including OMI, GOME-2, NPP/OMPS, TROPOMI, and Sentinel 5</a:t>
            </a:r>
            <a:endParaRPr lang="en-US" sz="1400" dirty="0" smtClean="0"/>
          </a:p>
          <a:p>
            <a:pPr lvl="1" algn="just"/>
            <a:r>
              <a:rPr lang="en-US" sz="1400" dirty="0" smtClean="0"/>
              <a:t>Students: Margaret Pippin</a:t>
            </a:r>
          </a:p>
          <a:p>
            <a:pPr algn="just"/>
            <a:r>
              <a:rPr lang="en-US" sz="1800" b="1" dirty="0" smtClean="0"/>
              <a:t>Validation plans:</a:t>
            </a:r>
          </a:p>
          <a:p>
            <a:pPr lvl="1" algn="just"/>
            <a:r>
              <a:rPr lang="en-US" sz="1400" dirty="0" smtClean="0"/>
              <a:t>H</a:t>
            </a:r>
            <a:r>
              <a:rPr lang="en-US" sz="1400" baseline="-25000" dirty="0" smtClean="0"/>
              <a:t>2</a:t>
            </a:r>
            <a:r>
              <a:rPr lang="en-US" sz="1400" dirty="0" smtClean="0"/>
              <a:t>CO: Jim Szykman/Herman</a:t>
            </a:r>
          </a:p>
          <a:p>
            <a:pPr lvl="1" algn="just"/>
            <a:r>
              <a:rPr lang="en-US" sz="1400" dirty="0" smtClean="0"/>
              <a:t>NO</a:t>
            </a:r>
            <a:r>
              <a:rPr lang="en-US" sz="1400" baseline="-25000" dirty="0" smtClean="0"/>
              <a:t>2</a:t>
            </a:r>
            <a:r>
              <a:rPr lang="en-US" sz="1400" dirty="0" smtClean="0"/>
              <a:t>: Ron Cohen</a:t>
            </a:r>
          </a:p>
          <a:p>
            <a:pPr lvl="1" algn="just"/>
            <a:r>
              <a:rPr lang="en-US" sz="1400" dirty="0" smtClean="0"/>
              <a:t>O</a:t>
            </a:r>
            <a:r>
              <a:rPr lang="en-US" sz="1400" baseline="-25000" dirty="0" smtClean="0"/>
              <a:t>3</a:t>
            </a:r>
            <a:r>
              <a:rPr lang="en-US" sz="1400" dirty="0" smtClean="0"/>
              <a:t>: Mike Newchurch</a:t>
            </a:r>
          </a:p>
          <a:p>
            <a:pPr lvl="1" algn="just"/>
            <a:r>
              <a:rPr lang="en-US" sz="1400" dirty="0" smtClean="0"/>
              <a:t>International collaborations/intercomparisons: </a:t>
            </a:r>
            <a:r>
              <a:rPr lang="en-US" sz="1400" dirty="0"/>
              <a:t>Korean Geostationary Environmental Monitoring Spectrometer (GEMS) providing O3, </a:t>
            </a:r>
            <a:r>
              <a:rPr lang="en-US" sz="1400" dirty="0" smtClean="0"/>
              <a:t>NO2, </a:t>
            </a:r>
            <a:r>
              <a:rPr lang="en-US" sz="1400" dirty="0"/>
              <a:t>H2CO, SO2, and aerosol products, the European Sentinel 4 and 5P missions providing O3, NO2, H2CO, C2H2O2, SO2, H2O, and aerosol products, the NASA/NOAA NPP/OMPS providing O3, and the Global Space-based Inter-calibration System (GSICS). Newchurch/Al-Saadi/Liu/Abad</a:t>
            </a:r>
            <a:endParaRPr lang="en-US" sz="1400" dirty="0" smtClean="0"/>
          </a:p>
          <a:p>
            <a:pPr lvl="1" algn="just"/>
            <a:endParaRPr lang="en-US" sz="1400" dirty="0" smtClean="0"/>
          </a:p>
          <a:p>
            <a:pPr lvl="1" algn="just"/>
            <a:endParaRPr lang="en-US" sz="1400" dirty="0"/>
          </a:p>
          <a:p>
            <a:pPr lvl="1" algn="just"/>
            <a:endParaRPr lang="en-US" sz="1400" dirty="0" smtClean="0"/>
          </a:p>
          <a:p>
            <a:pPr algn="just"/>
            <a:endParaRPr lang="en-US" sz="1800" dirty="0" smtClean="0"/>
          </a:p>
        </p:txBody>
      </p:sp>
    </p:spTree>
    <p:extLst>
      <p:ext uri="{BB962C8B-B14F-4D97-AF65-F5344CB8AC3E}">
        <p14:creationId xmlns:p14="http://schemas.microsoft.com/office/powerpoint/2010/main" val="3195675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Box 2"/>
          <p:cNvSpPr txBox="1"/>
          <p:nvPr/>
        </p:nvSpPr>
        <p:spPr>
          <a:xfrm>
            <a:off x="457200" y="1225689"/>
            <a:ext cx="8077200" cy="5632311"/>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Observations from a variety of instrument (Pandora, Geo TASO, ACAM/GCAS, TOLNet, DISCOVER-AQ, et al.) of the TEMPO species demonstrate significant temporal and 3-d spatial </a:t>
            </a:r>
            <a:r>
              <a:rPr lang="en-US" b="1" dirty="0" smtClean="0"/>
              <a:t>variability</a:t>
            </a:r>
            <a:r>
              <a:rPr lang="en-US" dirty="0" smtClean="0"/>
              <a:t> in the trace species. Mapping these </a:t>
            </a:r>
            <a:r>
              <a:rPr lang="en-US" b="1" dirty="0" smtClean="0"/>
              <a:t>spatio-temporal gradients </a:t>
            </a:r>
            <a:r>
              <a:rPr lang="en-US" dirty="0" smtClean="0"/>
              <a:t>onto the TEMPO observation kernels will be critical for quantitative validation.</a:t>
            </a:r>
          </a:p>
          <a:p>
            <a:pPr marL="285750" indent="-285750">
              <a:buFont typeface="Wingdings" panose="05000000000000000000" pitchFamily="2" charset="2"/>
              <a:buChar char="§"/>
            </a:pPr>
            <a:r>
              <a:rPr lang="en-US" b="1" dirty="0" smtClean="0"/>
              <a:t>Pandora</a:t>
            </a:r>
            <a:r>
              <a:rPr lang="en-US" dirty="0" smtClean="0"/>
              <a:t>, the primary validation instrument, is maturing well and propagating across the continent.</a:t>
            </a:r>
          </a:p>
          <a:p>
            <a:pPr marL="285750" indent="-285750">
              <a:buFont typeface="Wingdings" panose="05000000000000000000" pitchFamily="2" charset="2"/>
              <a:buChar char="§"/>
            </a:pPr>
            <a:r>
              <a:rPr lang="en-US" b="1" dirty="0"/>
              <a:t>Geo TASO </a:t>
            </a:r>
            <a:r>
              <a:rPr lang="en-US" dirty="0" smtClean="0"/>
              <a:t>and </a:t>
            </a:r>
            <a:r>
              <a:rPr lang="en-US" b="1" dirty="0" smtClean="0"/>
              <a:t>ACAM/GCAS </a:t>
            </a:r>
            <a:r>
              <a:rPr lang="en-US" dirty="0" smtClean="0"/>
              <a:t>a/c simulator </a:t>
            </a:r>
            <a:r>
              <a:rPr lang="en-US" dirty="0"/>
              <a:t>data well characterizes the spatial </a:t>
            </a:r>
            <a:r>
              <a:rPr lang="en-US" dirty="0" smtClean="0"/>
              <a:t>and temporal variability </a:t>
            </a:r>
            <a:r>
              <a:rPr lang="en-US" dirty="0"/>
              <a:t>of trace gases</a:t>
            </a:r>
          </a:p>
          <a:p>
            <a:pPr marL="285750" indent="-285750">
              <a:buFont typeface="Wingdings" panose="05000000000000000000" pitchFamily="2" charset="2"/>
              <a:buChar char="§"/>
            </a:pPr>
            <a:r>
              <a:rPr lang="en-US" b="1" dirty="0" smtClean="0"/>
              <a:t>TOLNet</a:t>
            </a:r>
            <a:r>
              <a:rPr lang="en-US" dirty="0" smtClean="0"/>
              <a:t> is also maturing well and provides excellent observations of the high-fidelity spatio-temporal evolution of tropospheric ozone</a:t>
            </a:r>
          </a:p>
          <a:p>
            <a:pPr marL="285750" indent="-285750">
              <a:buFont typeface="Wingdings" panose="05000000000000000000" pitchFamily="2" charset="2"/>
              <a:buChar char="§"/>
            </a:pPr>
            <a:r>
              <a:rPr lang="en-US" b="1" dirty="0" smtClean="0"/>
              <a:t>Federated networks </a:t>
            </a:r>
            <a:r>
              <a:rPr lang="en-US" dirty="0" smtClean="0"/>
              <a:t>making correlative observations will provide valuable validation</a:t>
            </a:r>
          </a:p>
          <a:p>
            <a:pPr marL="285750" indent="-285750">
              <a:buFont typeface="Wingdings" panose="05000000000000000000" pitchFamily="2" charset="2"/>
              <a:buChar char="§"/>
            </a:pPr>
            <a:r>
              <a:rPr lang="en-US" b="1" dirty="0" smtClean="0"/>
              <a:t>Modeling activities</a:t>
            </a:r>
            <a:r>
              <a:rPr lang="en-US" dirty="0" smtClean="0"/>
              <a:t> (i.e., assimilation, spatio-temporal gradients, attribution, climatologies, etc.) are not directly supported by TEMPO validation, but are critical to assess our understanding of the TEMPO observations.</a:t>
            </a:r>
            <a:endParaRPr lang="en-US" b="1" dirty="0" smtClean="0"/>
          </a:p>
          <a:p>
            <a:pPr marL="285750" indent="-285750">
              <a:buFont typeface="Wingdings" panose="05000000000000000000" pitchFamily="2" charset="2"/>
              <a:buChar char="§"/>
            </a:pPr>
            <a:r>
              <a:rPr lang="en-US" dirty="0" smtClean="0"/>
              <a:t>The minimum-required Pandora validation is reasonably tractable, but any additional activities, especially validation campaigns will require additional resources:  It is </a:t>
            </a:r>
            <a:r>
              <a:rPr lang="en-US" b="1" dirty="0" smtClean="0"/>
              <a:t>time</a:t>
            </a:r>
            <a:r>
              <a:rPr lang="en-US" dirty="0" smtClean="0"/>
              <a:t> </a:t>
            </a:r>
            <a:r>
              <a:rPr lang="en-US" b="1" dirty="0" smtClean="0"/>
              <a:t>to</a:t>
            </a:r>
            <a:r>
              <a:rPr lang="en-US" dirty="0" smtClean="0"/>
              <a:t> </a:t>
            </a:r>
            <a:r>
              <a:rPr lang="en-US" b="1" dirty="0" smtClean="0"/>
              <a:t>build</a:t>
            </a:r>
            <a:r>
              <a:rPr lang="en-US" dirty="0" smtClean="0"/>
              <a:t> the </a:t>
            </a:r>
            <a:r>
              <a:rPr lang="en-US" b="1" dirty="0" smtClean="0"/>
              <a:t>constituency </a:t>
            </a:r>
            <a:r>
              <a:rPr lang="en-US" dirty="0" smtClean="0"/>
              <a:t>(cf., Jim Crawford).</a:t>
            </a:r>
          </a:p>
          <a:p>
            <a:endParaRPr lang="en-US" dirty="0"/>
          </a:p>
        </p:txBody>
      </p:sp>
    </p:spTree>
    <p:extLst>
      <p:ext uri="{BB962C8B-B14F-4D97-AF65-F5344CB8AC3E}">
        <p14:creationId xmlns:p14="http://schemas.microsoft.com/office/powerpoint/2010/main" val="34384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Validation ideas</a:t>
            </a:r>
            <a:br>
              <a:rPr lang="en-US" dirty="0" smtClean="0"/>
            </a:br>
            <a:endParaRPr lang="en-US" dirty="0"/>
          </a:p>
        </p:txBody>
      </p:sp>
      <p:sp>
        <p:nvSpPr>
          <p:cNvPr id="3" name="Rectangle 2"/>
          <p:cNvSpPr/>
          <p:nvPr/>
        </p:nvSpPr>
        <p:spPr>
          <a:xfrm>
            <a:off x="457200" y="2057400"/>
            <a:ext cx="8229600" cy="3447098"/>
          </a:xfrm>
          <a:prstGeom prst="rect">
            <a:avLst/>
          </a:prstGeom>
        </p:spPr>
        <p:txBody>
          <a:bodyPr wrap="square">
            <a:spAutoFit/>
          </a:bodyPr>
          <a:lstStyle/>
          <a:p>
            <a:pPr marL="342900" indent="-342900">
              <a:buAutoNum type="arabicPeriod"/>
            </a:pPr>
            <a:r>
              <a:rPr lang="en-US" sz="1600" dirty="0" smtClean="0"/>
              <a:t>Remote </a:t>
            </a:r>
            <a:r>
              <a:rPr lang="en-US" sz="1600" dirty="0"/>
              <a:t>continental locations at middle latitudes with </a:t>
            </a:r>
            <a:r>
              <a:rPr lang="en-US" sz="1600" b="1" dirty="0"/>
              <a:t>homogeneous</a:t>
            </a:r>
            <a:r>
              <a:rPr lang="en-US" sz="1600" dirty="0"/>
              <a:t> and easily predictable surface reflectivity, simple homogeneous landscape, low cloud cover. These sites are important for validation of satellite retrievals under favorable conditions. In addition, they can provide long-term measurements of mainly stratospheric NO2 and O3 </a:t>
            </a:r>
            <a:r>
              <a:rPr lang="en-US" sz="1600" dirty="0" smtClean="0"/>
              <a:t>columns.</a:t>
            </a:r>
          </a:p>
          <a:p>
            <a:pPr marL="342900" indent="-342900">
              <a:buAutoNum type="arabicPeriod"/>
            </a:pPr>
            <a:r>
              <a:rPr lang="en-US" sz="1600" dirty="0" smtClean="0"/>
              <a:t>Remote </a:t>
            </a:r>
            <a:r>
              <a:rPr lang="en-US" sz="1600" dirty="0"/>
              <a:t>continental locations at middle latitudes with </a:t>
            </a:r>
            <a:r>
              <a:rPr lang="en-US" sz="1600" b="1" dirty="0"/>
              <a:t>less favorable </a:t>
            </a:r>
            <a:r>
              <a:rPr lang="en-US" sz="1600" dirty="0"/>
              <a:t>satellite retrieval conditions </a:t>
            </a:r>
            <a:endParaRPr lang="en-US" sz="1600" dirty="0" smtClean="0"/>
          </a:p>
          <a:p>
            <a:pPr marL="342900" indent="-342900">
              <a:buAutoNum type="arabicPeriod"/>
            </a:pPr>
            <a:r>
              <a:rPr lang="en-US" sz="1600" dirty="0" smtClean="0"/>
              <a:t>Multiple validation </a:t>
            </a:r>
            <a:r>
              <a:rPr lang="en-US" sz="1600" dirty="0"/>
              <a:t>instruments within </a:t>
            </a:r>
            <a:r>
              <a:rPr lang="en-US" sz="1600" b="1" dirty="0"/>
              <a:t>heterogeneous</a:t>
            </a:r>
            <a:r>
              <a:rPr lang="en-US" sz="1600" dirty="0"/>
              <a:t> locations such as big cities, coastal areas, city edges, </a:t>
            </a:r>
            <a:r>
              <a:rPr lang="en-US" sz="1600" dirty="0" smtClean="0"/>
              <a:t>etc.</a:t>
            </a:r>
          </a:p>
          <a:p>
            <a:pPr marL="342900" indent="-342900">
              <a:buAutoNum type="arabicPeriod"/>
            </a:pPr>
            <a:r>
              <a:rPr lang="en-US" sz="1600" b="1" dirty="0" smtClean="0"/>
              <a:t>High </a:t>
            </a:r>
            <a:r>
              <a:rPr lang="en-US" sz="1600" b="1" dirty="0"/>
              <a:t>latitudes </a:t>
            </a:r>
            <a:r>
              <a:rPr lang="en-US" sz="1600" dirty="0"/>
              <a:t>with challenging SZA and reflectivity's </a:t>
            </a:r>
            <a:r>
              <a:rPr lang="en-US" sz="1600" dirty="0" smtClean="0"/>
              <a:t>etc.</a:t>
            </a:r>
          </a:p>
          <a:p>
            <a:pPr marL="342900" indent="-342900">
              <a:buAutoNum type="arabicPeriod"/>
            </a:pPr>
            <a:r>
              <a:rPr lang="en-US" sz="1600" dirty="0" smtClean="0">
                <a:cs typeface="Arial" panose="020B0604020202020204" pitchFamily="34" charset="0"/>
              </a:rPr>
              <a:t>Examine </a:t>
            </a:r>
            <a:r>
              <a:rPr lang="en-US" sz="1600" dirty="0">
                <a:cs typeface="Arial" panose="020B0604020202020204" pitchFamily="34" charset="0"/>
              </a:rPr>
              <a:t>repeats at a </a:t>
            </a:r>
            <a:r>
              <a:rPr lang="en-US" sz="1600" b="1" dirty="0">
                <a:cs typeface="Arial" panose="020B0604020202020204" pitchFamily="34" charset="0"/>
              </a:rPr>
              <a:t>power plant </a:t>
            </a:r>
            <a:r>
              <a:rPr lang="en-US" sz="1600" dirty="0">
                <a:cs typeface="Arial" panose="020B0604020202020204" pitchFamily="34" charset="0"/>
              </a:rPr>
              <a:t>with </a:t>
            </a:r>
            <a:r>
              <a:rPr lang="en-US" sz="1600" dirty="0" smtClean="0">
                <a:cs typeface="Arial" panose="020B0604020202020204" pitchFamily="34" charset="0"/>
              </a:rPr>
              <a:t>near-constant </a:t>
            </a:r>
            <a:r>
              <a:rPr lang="en-US" sz="1600" dirty="0">
                <a:cs typeface="Arial" panose="020B0604020202020204" pitchFamily="34" charset="0"/>
              </a:rPr>
              <a:t>emissions and check that there is little variation of NO</a:t>
            </a:r>
            <a:r>
              <a:rPr lang="en-US" sz="1600" baseline="-25000" dirty="0">
                <a:cs typeface="Arial" panose="020B0604020202020204" pitchFamily="34" charset="0"/>
              </a:rPr>
              <a:t>2</a:t>
            </a:r>
            <a:r>
              <a:rPr lang="en-US" sz="1600" dirty="0">
                <a:cs typeface="Arial" panose="020B0604020202020204" pitchFamily="34" charset="0"/>
              </a:rPr>
              <a:t> with time of day.</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endParaRPr lang="en-US" sz="1400" dirty="0"/>
          </a:p>
        </p:txBody>
      </p:sp>
    </p:spTree>
    <p:extLst>
      <p:ext uri="{BB962C8B-B14F-4D97-AF65-F5344CB8AC3E}">
        <p14:creationId xmlns:p14="http://schemas.microsoft.com/office/powerpoint/2010/main" val="2519262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679" t="18402" r="3582" b="21325"/>
          <a:stretch/>
        </p:blipFill>
        <p:spPr bwMode="auto">
          <a:xfrm>
            <a:off x="5181600" y="990600"/>
            <a:ext cx="2520639" cy="3043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70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7204"/>
            <a:ext cx="8229600" cy="1143000"/>
          </a:xfrm>
        </p:spPr>
        <p:txBody>
          <a:bodyPr>
            <a:normAutofit/>
          </a:bodyPr>
          <a:lstStyle/>
          <a:p>
            <a:r>
              <a:rPr lang="en-US" sz="3200" dirty="0" smtClean="0">
                <a:solidFill>
                  <a:srgbClr val="000090"/>
                </a:solidFill>
                <a:latin typeface="Arial Black"/>
                <a:cs typeface="Arial Black"/>
              </a:rPr>
              <a:t>TEMPO </a:t>
            </a:r>
            <a:r>
              <a:rPr lang="en-US" sz="3200" dirty="0">
                <a:solidFill>
                  <a:srgbClr val="000090"/>
                </a:solidFill>
                <a:latin typeface="Arial Black"/>
                <a:cs typeface="Arial Black"/>
              </a:rPr>
              <a:t>V</a:t>
            </a:r>
            <a:r>
              <a:rPr lang="en-US" sz="3200" dirty="0" smtClean="0">
                <a:solidFill>
                  <a:srgbClr val="000090"/>
                </a:solidFill>
                <a:latin typeface="Arial Black"/>
                <a:cs typeface="Arial Black"/>
              </a:rPr>
              <a:t>alidation Capabilities</a:t>
            </a:r>
            <a:r>
              <a:rPr lang="en-US" sz="3200" dirty="0">
                <a:solidFill>
                  <a:srgbClr val="000090"/>
                </a:solidFill>
                <a:latin typeface="Arial Black"/>
                <a:cs typeface="Arial Black"/>
              </a:rPr>
              <a:t/>
            </a:r>
            <a:br>
              <a:rPr lang="en-US" sz="3200" dirty="0">
                <a:solidFill>
                  <a:srgbClr val="000090"/>
                </a:solidFill>
                <a:latin typeface="Arial Black"/>
                <a:cs typeface="Arial Black"/>
              </a:rPr>
            </a:br>
            <a:r>
              <a:rPr lang="en-US" sz="3200" dirty="0">
                <a:solidFill>
                  <a:srgbClr val="000090"/>
                </a:solidFill>
                <a:latin typeface="Arial Black"/>
                <a:cs typeface="Arial Black"/>
              </a:rPr>
              <a:t>Pandora NO</a:t>
            </a:r>
            <a:r>
              <a:rPr lang="en-US" sz="3200" baseline="-25000" dirty="0">
                <a:solidFill>
                  <a:srgbClr val="000090"/>
                </a:solidFill>
                <a:latin typeface="Arial Black"/>
                <a:cs typeface="Arial Black"/>
              </a:rPr>
              <a:t>2</a:t>
            </a:r>
          </a:p>
        </p:txBody>
      </p:sp>
      <p:sp>
        <p:nvSpPr>
          <p:cNvPr id="5" name="Content Placeholder 4"/>
          <p:cNvSpPr>
            <a:spLocks noGrp="1"/>
          </p:cNvSpPr>
          <p:nvPr>
            <p:ph idx="1"/>
          </p:nvPr>
        </p:nvSpPr>
        <p:spPr>
          <a:xfrm>
            <a:off x="233042" y="1190820"/>
            <a:ext cx="8686800" cy="5601972"/>
          </a:xfrm>
        </p:spPr>
        <p:txBody>
          <a:bodyPr>
            <a:normAutofit/>
          </a:bodyPr>
          <a:lstStyle/>
          <a:p>
            <a:r>
              <a:rPr lang="en-US" sz="2500" b="1" dirty="0" smtClean="0"/>
              <a:t>Total and tropospheric columns of NO2 from direct sun measurements -&gt; column along a narrow cone (0.5</a:t>
            </a:r>
            <a:r>
              <a:rPr lang="en-US" sz="2500" b="1" baseline="30000" dirty="0" smtClean="0"/>
              <a:t>o</a:t>
            </a:r>
            <a:r>
              <a:rPr lang="en-US" sz="2500" b="1" dirty="0" smtClean="0"/>
              <a:t>)</a:t>
            </a:r>
            <a:r>
              <a:rPr lang="en-US" sz="2500" b="1" baseline="30000" dirty="0" smtClean="0"/>
              <a:t> </a:t>
            </a:r>
          </a:p>
          <a:p>
            <a:r>
              <a:rPr lang="en-US" sz="2500" b="1" dirty="0" smtClean="0"/>
              <a:t>Tropospheric NO2 column from MAX-DOAS measurements -&gt; averaged column along viewing horizontal direction (1-10 km)</a:t>
            </a:r>
          </a:p>
          <a:p>
            <a:r>
              <a:rPr lang="en-US" sz="2500" b="1" dirty="0" smtClean="0"/>
              <a:t>Near surface concentration -&gt; averaged concentrations along 1-10 km in horizontal direction and 100-200 m in vertical direction</a:t>
            </a:r>
          </a:p>
          <a:p>
            <a:r>
              <a:rPr lang="en-US" sz="2500" b="1" dirty="0" smtClean="0"/>
              <a:t>Profile information is limited -&gt; averaged profile along 1-10 km in horizontal direction and 1-2 km in vertical direction; actual spatial coverage depends on aerosol loading conditions and viewing azimuth direction. A narrow slice of the atmosphere.</a:t>
            </a:r>
          </a:p>
        </p:txBody>
      </p:sp>
    </p:spTree>
    <p:extLst>
      <p:ext uri="{BB962C8B-B14F-4D97-AF65-F5344CB8AC3E}">
        <p14:creationId xmlns:p14="http://schemas.microsoft.com/office/powerpoint/2010/main" val="276458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7204"/>
            <a:ext cx="8229600" cy="1143000"/>
          </a:xfrm>
        </p:spPr>
        <p:txBody>
          <a:bodyPr>
            <a:normAutofit/>
          </a:bodyPr>
          <a:lstStyle/>
          <a:p>
            <a:r>
              <a:rPr lang="en-US" sz="3200" dirty="0" smtClean="0">
                <a:solidFill>
                  <a:srgbClr val="000090"/>
                </a:solidFill>
                <a:latin typeface="Arial Black"/>
                <a:cs typeface="Arial Black"/>
              </a:rPr>
              <a:t>Pandora TEMPO validation capabilities</a:t>
            </a:r>
            <a:endParaRPr lang="en-US" sz="3200" dirty="0">
              <a:solidFill>
                <a:srgbClr val="000090"/>
              </a:solidFill>
              <a:latin typeface="Arial Black"/>
              <a:cs typeface="Arial Black"/>
            </a:endParaRPr>
          </a:p>
        </p:txBody>
      </p:sp>
      <p:sp>
        <p:nvSpPr>
          <p:cNvPr id="5" name="Content Placeholder 4"/>
          <p:cNvSpPr>
            <a:spLocks noGrp="1"/>
          </p:cNvSpPr>
          <p:nvPr>
            <p:ph idx="1"/>
          </p:nvPr>
        </p:nvSpPr>
        <p:spPr>
          <a:xfrm>
            <a:off x="228600" y="1752600"/>
            <a:ext cx="8686800" cy="3962400"/>
          </a:xfrm>
        </p:spPr>
        <p:txBody>
          <a:bodyPr>
            <a:normAutofit/>
          </a:bodyPr>
          <a:lstStyle/>
          <a:p>
            <a:r>
              <a:rPr lang="en-US" sz="2500" b="1" dirty="0" smtClean="0"/>
              <a:t>Three products will be available from the MAX-DOAS data:</a:t>
            </a:r>
          </a:p>
          <a:p>
            <a:pPr lvl="1"/>
            <a:r>
              <a:rPr lang="en-US" sz="2200" b="1" dirty="0" smtClean="0"/>
              <a:t>Real time near surface concentrations</a:t>
            </a:r>
          </a:p>
          <a:p>
            <a:pPr lvl="1"/>
            <a:r>
              <a:rPr lang="en-US" sz="2200" b="1" dirty="0"/>
              <a:t>T</a:t>
            </a:r>
            <a:r>
              <a:rPr lang="en-US" sz="2200" b="1" dirty="0" smtClean="0"/>
              <a:t>otal tropospheric columns</a:t>
            </a:r>
          </a:p>
          <a:p>
            <a:pPr lvl="1"/>
            <a:r>
              <a:rPr lang="en-US" sz="2200" b="1" dirty="0"/>
              <a:t>P</a:t>
            </a:r>
            <a:r>
              <a:rPr lang="en-US" sz="2200" b="1" dirty="0" smtClean="0"/>
              <a:t>rofile information of NO</a:t>
            </a:r>
            <a:r>
              <a:rPr lang="en-US" sz="2200" b="1" baseline="-25000" dirty="0" smtClean="0"/>
              <a:t>2</a:t>
            </a:r>
            <a:r>
              <a:rPr lang="en-US" sz="2200" b="1" dirty="0" smtClean="0"/>
              <a:t>, HCHO, O</a:t>
            </a:r>
            <a:r>
              <a:rPr lang="en-US" sz="2200" b="1" baseline="-25000" dirty="0" smtClean="0"/>
              <a:t>3</a:t>
            </a:r>
            <a:r>
              <a:rPr lang="en-US" sz="2200" b="1" dirty="0" smtClean="0"/>
              <a:t>, SO</a:t>
            </a:r>
            <a:r>
              <a:rPr lang="en-US" sz="2200" b="1" baseline="-25000" dirty="0" smtClean="0"/>
              <a:t>2</a:t>
            </a:r>
            <a:r>
              <a:rPr lang="en-US" sz="2200" b="1" dirty="0" smtClean="0"/>
              <a:t>, H</a:t>
            </a:r>
            <a:r>
              <a:rPr lang="en-US" sz="2200" b="1" baseline="-25000" dirty="0" smtClean="0"/>
              <a:t>2</a:t>
            </a:r>
            <a:r>
              <a:rPr lang="en-US" sz="2200" b="1" dirty="0" smtClean="0"/>
              <a:t>O </a:t>
            </a:r>
            <a:br>
              <a:rPr lang="en-US" sz="2200" b="1" dirty="0" smtClean="0"/>
            </a:br>
            <a:endParaRPr lang="en-US" sz="2200" b="1" dirty="0"/>
          </a:p>
          <a:p>
            <a:r>
              <a:rPr lang="en-US" sz="2500" b="1" dirty="0" smtClean="0"/>
              <a:t>Fast </a:t>
            </a:r>
            <a:r>
              <a:rPr lang="en-US" sz="2500" b="1" dirty="0"/>
              <a:t>azimuthal scans can provide “areal” view with a diameter of 2-20 km</a:t>
            </a:r>
          </a:p>
          <a:p>
            <a:r>
              <a:rPr lang="en-US" sz="2500" b="1" dirty="0"/>
              <a:t>Deploying multiple Pandoras at the same location will increase temporal resolution</a:t>
            </a:r>
          </a:p>
          <a:p>
            <a:pPr lvl="1"/>
            <a:endParaRPr lang="en-US" sz="2200" b="1" dirty="0" smtClean="0"/>
          </a:p>
          <a:p>
            <a:pPr marL="457200" lvl="1" indent="0">
              <a:buNone/>
            </a:pPr>
            <a:endParaRPr lang="en-US" sz="2100" b="1" dirty="0" smtClean="0"/>
          </a:p>
        </p:txBody>
      </p:sp>
    </p:spTree>
    <p:extLst>
      <p:ext uri="{BB962C8B-B14F-4D97-AF65-F5344CB8AC3E}">
        <p14:creationId xmlns:p14="http://schemas.microsoft.com/office/powerpoint/2010/main" val="206244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5840</TotalTime>
  <Words>4179</Words>
  <Application>Microsoft Office PowerPoint</Application>
  <PresentationFormat>On-screen Show (4:3)</PresentationFormat>
  <Paragraphs>471</Paragraphs>
  <Slides>50</Slides>
  <Notes>19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50</vt:i4>
      </vt:variant>
    </vt:vector>
  </HeadingPairs>
  <TitlesOfParts>
    <vt:vector size="54" baseType="lpstr">
      <vt:lpstr>Office Theme</vt:lpstr>
      <vt:lpstr>Acrobat Document</vt:lpstr>
      <vt:lpstr>Presentation</vt:lpstr>
      <vt:lpstr>Slide</vt:lpstr>
      <vt:lpstr>PowerPoint Presentation</vt:lpstr>
      <vt:lpstr>PLRA Section 4.1.1.b Baseline Cal/Val</vt:lpstr>
      <vt:lpstr>Validation Side Note</vt:lpstr>
      <vt:lpstr>PowerPoint Presentation</vt:lpstr>
      <vt:lpstr>Context: What we would like to do</vt:lpstr>
      <vt:lpstr>Validation ideas </vt:lpstr>
      <vt:lpstr>PowerPoint Presentation</vt:lpstr>
      <vt:lpstr>TEMPO Validation Capabilities Pandora NO2</vt:lpstr>
      <vt:lpstr>Pandora TEMPO validation capabilities</vt:lpstr>
      <vt:lpstr>Pandora Locations</vt:lpstr>
      <vt:lpstr>Profiles of NO2 Compared with Aircraft Measurements Discover-AQ</vt:lpstr>
      <vt:lpstr>PowerPoint Presentation</vt:lpstr>
      <vt:lpstr>PowerPoint Presentation</vt:lpstr>
      <vt:lpstr>PowerPoint Presentation</vt:lpstr>
      <vt:lpstr>Structure, Capabilities, and Accomplishments of the Tropospheric Ozone Lidar Network, TOLNet, for Background Ozone Determination  ENV-Vision; May 10-11, 2016; Washington D.C.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GeoTASO: KORUS-AQ quick look retrievals and flight tracks</vt:lpstr>
      <vt:lpstr>NO2 over Downtown Houston 13 September 2013</vt:lpstr>
      <vt:lpstr>NO2 over Denver, Raster Scans 2 August 2014</vt:lpstr>
      <vt:lpstr>08/13/2014: Overpass of Labadie Power Station, Missouri</vt:lpstr>
      <vt:lpstr>PowerPoint Presentation</vt:lpstr>
      <vt:lpstr>PowerPoint Presentation</vt:lpstr>
      <vt:lpstr>PowerPoint Presentation</vt:lpstr>
      <vt:lpstr>ACAM/GCAS intercomparisons</vt:lpstr>
      <vt:lpstr>PowerPoint Presentation</vt:lpstr>
      <vt:lpstr>ACAM Spatial/Temporal Variability NO2 July 21st MD Deployment</vt:lpstr>
      <vt:lpstr>GCAS NO2 Sept. 25th, O3 Pandora Comparisons  Houston Deployment</vt:lpstr>
      <vt:lpstr>GCAS CH2O Sept. 24th  Houston deployment</vt:lpstr>
      <vt:lpstr>PowerPoint Presentation</vt:lpstr>
      <vt:lpstr>CH2O Validation Challenges</vt:lpstr>
      <vt:lpstr>DISCOVER-AQ P-3 Median CH2O Profiles </vt:lpstr>
      <vt:lpstr>PowerPoint Presentation</vt:lpstr>
      <vt:lpstr>Rationale for pursuit of a Federated Activity for TEMPO L2/L3 Validation </vt:lpstr>
      <vt:lpstr>TEMPO relevant changes under PAMS Network Re-Engineering </vt:lpstr>
      <vt:lpstr>Prototype Instrument Suite for  Ground Validation Sites </vt:lpstr>
      <vt:lpstr>PowerPoint Presentation</vt:lpstr>
      <vt:lpstr>PowerPoint Presentation</vt:lpstr>
      <vt:lpstr>PowerPoint Presentation</vt:lpstr>
      <vt:lpstr>Applications Workshop</vt:lpstr>
      <vt:lpstr>Workshop Goals </vt:lpstr>
      <vt:lpstr>PowerPoint Presentation</vt:lpstr>
      <vt:lpstr>PowerPoint Presentation</vt:lpstr>
      <vt:lpstr>Support for TEMPO</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Capabilities, and Accomplishments of the Tropospheric Ozone Lidar Network, TOLNet, for Background Ozone Determination  ENV-Vision; May 10-11, 2016; Washington D.C.</dc:title>
  <dc:creator>Mike Newchurch</dc:creator>
  <cp:lastModifiedBy>Mike Newchurch</cp:lastModifiedBy>
  <cp:revision>50</cp:revision>
  <dcterms:created xsi:type="dcterms:W3CDTF">2006-08-16T00:00:00Z</dcterms:created>
  <dcterms:modified xsi:type="dcterms:W3CDTF">2016-06-01T22:47:55Z</dcterms:modified>
</cp:coreProperties>
</file>